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chivo Black" panose="020B0604020202020204" charset="0"/>
      <p:regular r:id="rId17"/>
    </p:embeddedFont>
    <p:embeddedFont>
      <p:font typeface="Futura Display" panose="020B0604020202020204" charset="0"/>
      <p:regular r:id="rId18"/>
    </p:embeddedFont>
    <p:embeddedFont>
      <p:font typeface="Lazydog" panose="020B0604020202020204" charset="0"/>
      <p:regular r:id="rId19"/>
    </p:embeddedFont>
    <p:embeddedFont>
      <p:font typeface="League Spartan" panose="020B0604020202020204" charset="0"/>
      <p:regular r:id="rId20"/>
    </p:embeddedFont>
    <p:embeddedFont>
      <p:font typeface="Lexend Deca" panose="020B0604020202020204" charset="0"/>
      <p:regular r:id="rId21"/>
    </p:embeddedFont>
    <p:embeddedFont>
      <p:font typeface="Now" panose="020B0604020202020204" charset="0"/>
      <p:regular r:id="rId22"/>
    </p:embeddedFont>
    <p:embeddedFont>
      <p:font typeface="TAN Nimbus"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44" autoAdjust="0"/>
    <p:restoredTop sz="94622" autoAdjust="0"/>
  </p:normalViewPr>
  <p:slideViewPr>
    <p:cSldViewPr>
      <p:cViewPr>
        <p:scale>
          <a:sx n="33" d="100"/>
          <a:sy n="33" d="100"/>
        </p:scale>
        <p:origin x="1502" y="8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9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tretch>
            <a:fillRect/>
          </a:stretch>
        </p:blipFill>
        <p:spPr>
          <a:xfrm>
            <a:off x="-1752600" y="-2857500"/>
            <a:ext cx="21945600" cy="14859000"/>
          </a:xfrm>
          <a:prstGeom prst="rect">
            <a:avLst/>
          </a:prstGeom>
        </p:spPr>
      </p:pic>
      <p:sp>
        <p:nvSpPr>
          <p:cNvPr id="3" name="Freeform 3"/>
          <p:cNvSpPr/>
          <p:nvPr/>
        </p:nvSpPr>
        <p:spPr>
          <a:xfrm>
            <a:off x="1271497" y="-106123"/>
            <a:ext cx="5629069" cy="4269039"/>
          </a:xfrm>
          <a:custGeom>
            <a:avLst/>
            <a:gdLst/>
            <a:ahLst/>
            <a:cxnLst/>
            <a:rect l="l" t="t" r="r" b="b"/>
            <a:pathLst>
              <a:path w="5629069" h="4269039">
                <a:moveTo>
                  <a:pt x="0" y="0"/>
                </a:moveTo>
                <a:lnTo>
                  <a:pt x="5629068" y="0"/>
                </a:lnTo>
                <a:lnTo>
                  <a:pt x="5629068" y="4269039"/>
                </a:lnTo>
                <a:lnTo>
                  <a:pt x="0" y="4269039"/>
                </a:lnTo>
                <a:lnTo>
                  <a:pt x="0" y="0"/>
                </a:lnTo>
                <a:close/>
              </a:path>
            </a:pathLst>
          </a:custGeom>
          <a:blipFill>
            <a:blip r:embed="rId3"/>
            <a:stretch>
              <a:fillRect r="-13829"/>
            </a:stretch>
          </a:blipFill>
        </p:spPr>
        <p:txBody>
          <a:bodyPr/>
          <a:lstStyle/>
          <a:p>
            <a:endParaRPr lang="en-IN"/>
          </a:p>
        </p:txBody>
      </p:sp>
      <p:grpSp>
        <p:nvGrpSpPr>
          <p:cNvPr id="4" name="Group 4"/>
          <p:cNvGrpSpPr/>
          <p:nvPr/>
        </p:nvGrpSpPr>
        <p:grpSpPr>
          <a:xfrm>
            <a:off x="1028700" y="3572517"/>
            <a:ext cx="16230600" cy="3609353"/>
            <a:chOff x="0" y="0"/>
            <a:chExt cx="3655013" cy="812800"/>
          </a:xfrm>
        </p:grpSpPr>
        <p:sp>
          <p:nvSpPr>
            <p:cNvPr id="5" name="Freeform 5"/>
            <p:cNvSpPr/>
            <p:nvPr/>
          </p:nvSpPr>
          <p:spPr>
            <a:xfrm>
              <a:off x="0" y="0"/>
              <a:ext cx="3655013" cy="812800"/>
            </a:xfrm>
            <a:custGeom>
              <a:avLst/>
              <a:gdLst/>
              <a:ahLst/>
              <a:cxnLst/>
              <a:rect l="l" t="t" r="r" b="b"/>
              <a:pathLst>
                <a:path w="3655013" h="812800">
                  <a:moveTo>
                    <a:pt x="24327" y="0"/>
                  </a:moveTo>
                  <a:lnTo>
                    <a:pt x="3630686" y="0"/>
                  </a:lnTo>
                  <a:cubicBezTo>
                    <a:pt x="3644121" y="0"/>
                    <a:pt x="3655013" y="10891"/>
                    <a:pt x="3655013" y="24327"/>
                  </a:cubicBezTo>
                  <a:lnTo>
                    <a:pt x="3655013" y="788473"/>
                  </a:lnTo>
                  <a:cubicBezTo>
                    <a:pt x="3655013" y="801909"/>
                    <a:pt x="3644121" y="812800"/>
                    <a:pt x="3630686" y="812800"/>
                  </a:cubicBezTo>
                  <a:lnTo>
                    <a:pt x="24327" y="812800"/>
                  </a:lnTo>
                  <a:cubicBezTo>
                    <a:pt x="10891" y="812800"/>
                    <a:pt x="0" y="801909"/>
                    <a:pt x="0" y="788473"/>
                  </a:cubicBezTo>
                  <a:lnTo>
                    <a:pt x="0" y="24327"/>
                  </a:lnTo>
                  <a:cubicBezTo>
                    <a:pt x="0" y="10891"/>
                    <a:pt x="10891" y="0"/>
                    <a:pt x="24327" y="0"/>
                  </a:cubicBezTo>
                  <a:close/>
                </a:path>
              </a:pathLst>
            </a:custGeom>
            <a:solidFill>
              <a:srgbClr val="31356E"/>
            </a:solidFill>
          </p:spPr>
          <p:txBody>
            <a:bodyPr/>
            <a:lstStyle/>
            <a:p>
              <a:endParaRPr lang="en-IN"/>
            </a:p>
          </p:txBody>
        </p:sp>
        <p:sp>
          <p:nvSpPr>
            <p:cNvPr id="6" name="TextBox 6"/>
            <p:cNvSpPr txBox="1"/>
            <p:nvPr/>
          </p:nvSpPr>
          <p:spPr>
            <a:xfrm>
              <a:off x="0" y="-38100"/>
              <a:ext cx="3655013"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515940" y="4324189"/>
            <a:ext cx="11841537" cy="1989051"/>
          </a:xfrm>
          <a:prstGeom prst="rect">
            <a:avLst/>
          </a:prstGeom>
        </p:spPr>
        <p:txBody>
          <a:bodyPr lIns="0" tIns="0" rIns="0" bIns="0" rtlCol="0" anchor="t">
            <a:spAutoFit/>
          </a:bodyPr>
          <a:lstStyle/>
          <a:p>
            <a:pPr algn="ctr">
              <a:lnSpc>
                <a:spcPts val="7967"/>
              </a:lnSpc>
            </a:pPr>
            <a:r>
              <a:rPr lang="en-US" sz="5690">
                <a:solidFill>
                  <a:srgbClr val="DAE9FF"/>
                </a:solidFill>
                <a:latin typeface="Futura Display"/>
                <a:ea typeface="Futura Display"/>
                <a:cs typeface="Futura Display"/>
                <a:sym typeface="Futura Display"/>
              </a:rPr>
              <a:t>IMPACT OF WORKPLACE STRESS ON </a:t>
            </a:r>
          </a:p>
          <a:p>
            <a:pPr algn="ctr">
              <a:lnSpc>
                <a:spcPts val="7967"/>
              </a:lnSpc>
            </a:pPr>
            <a:r>
              <a:rPr lang="en-US" sz="5690">
                <a:solidFill>
                  <a:srgbClr val="DAE9FF"/>
                </a:solidFill>
                <a:latin typeface="Futura Display"/>
                <a:ea typeface="Futura Display"/>
                <a:cs typeface="Futura Display"/>
                <a:sym typeface="Futura Display"/>
              </a:rPr>
              <a:t>EMPLOYEE MENTAL HEALTH AND WELL-BEING</a:t>
            </a:r>
          </a:p>
        </p:txBody>
      </p:sp>
      <p:sp>
        <p:nvSpPr>
          <p:cNvPr id="8" name="TextBox 8"/>
          <p:cNvSpPr txBox="1"/>
          <p:nvPr/>
        </p:nvSpPr>
        <p:spPr>
          <a:xfrm>
            <a:off x="11897379" y="7327550"/>
            <a:ext cx="6390621" cy="3246313"/>
          </a:xfrm>
          <a:prstGeom prst="rect">
            <a:avLst/>
          </a:prstGeom>
        </p:spPr>
        <p:txBody>
          <a:bodyPr lIns="0" tIns="0" rIns="0" bIns="0" rtlCol="0" anchor="t">
            <a:spAutoFit/>
          </a:bodyPr>
          <a:lstStyle/>
          <a:p>
            <a:pPr algn="ctr">
              <a:lnSpc>
                <a:spcPts val="4294"/>
              </a:lnSpc>
            </a:pPr>
            <a:r>
              <a:rPr lang="en-US" sz="3067">
                <a:solidFill>
                  <a:srgbClr val="31356E"/>
                </a:solidFill>
                <a:latin typeface="Archivo Black"/>
                <a:ea typeface="Archivo Black"/>
                <a:cs typeface="Archivo Black"/>
                <a:sym typeface="Archivo Black"/>
              </a:rPr>
              <a:t>GROUP 6: </a:t>
            </a:r>
          </a:p>
          <a:p>
            <a:pPr algn="ctr">
              <a:lnSpc>
                <a:spcPts val="4294"/>
              </a:lnSpc>
            </a:pPr>
            <a:r>
              <a:rPr lang="en-US" sz="3067">
                <a:solidFill>
                  <a:srgbClr val="31356E"/>
                </a:solidFill>
                <a:latin typeface="Archivo Black"/>
                <a:ea typeface="Archivo Black"/>
                <a:cs typeface="Archivo Black"/>
                <a:sym typeface="Archivo Black"/>
              </a:rPr>
              <a:t>SATWIK KUNAPARAJU</a:t>
            </a:r>
          </a:p>
          <a:p>
            <a:pPr algn="ctr">
              <a:lnSpc>
                <a:spcPts val="4294"/>
              </a:lnSpc>
            </a:pPr>
            <a:r>
              <a:rPr lang="en-US" sz="3067">
                <a:solidFill>
                  <a:srgbClr val="31356E"/>
                </a:solidFill>
                <a:latin typeface="Archivo Black"/>
                <a:ea typeface="Archivo Black"/>
                <a:cs typeface="Archivo Black"/>
                <a:sym typeface="Archivo Black"/>
              </a:rPr>
              <a:t>SUSHMITHA MEDURI</a:t>
            </a:r>
          </a:p>
          <a:p>
            <a:pPr algn="ctr">
              <a:lnSpc>
                <a:spcPts val="4294"/>
              </a:lnSpc>
            </a:pPr>
            <a:r>
              <a:rPr lang="en-US" sz="3067">
                <a:solidFill>
                  <a:srgbClr val="31356E"/>
                </a:solidFill>
                <a:latin typeface="Archivo Black"/>
                <a:ea typeface="Archivo Black"/>
                <a:cs typeface="Archivo Black"/>
                <a:sym typeface="Archivo Black"/>
              </a:rPr>
              <a:t>PRASANTH SIDDIREDDI</a:t>
            </a:r>
          </a:p>
          <a:p>
            <a:pPr algn="ctr">
              <a:lnSpc>
                <a:spcPts val="4294"/>
              </a:lnSpc>
            </a:pPr>
            <a:r>
              <a:rPr lang="en-US" sz="3067">
                <a:solidFill>
                  <a:srgbClr val="31356E"/>
                </a:solidFill>
                <a:latin typeface="Archivo Black"/>
                <a:ea typeface="Archivo Black"/>
                <a:cs typeface="Archivo Black"/>
                <a:sym typeface="Archivo Black"/>
              </a:rPr>
              <a:t>TEJASWI NEELAPU</a:t>
            </a:r>
          </a:p>
          <a:p>
            <a:pPr algn="ctr">
              <a:lnSpc>
                <a:spcPts val="4294"/>
              </a:lnSpc>
            </a:pPr>
            <a:endParaRPr lang="en-US" sz="3067">
              <a:solidFill>
                <a:srgbClr val="31356E"/>
              </a:solidFill>
              <a:latin typeface="Archivo Black"/>
              <a:ea typeface="Archivo Black"/>
              <a:cs typeface="Archivo Black"/>
              <a:sym typeface="Archiv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E9FF"/>
        </a:solidFill>
        <a:effectLst/>
      </p:bgPr>
    </p:bg>
    <p:spTree>
      <p:nvGrpSpPr>
        <p:cNvPr id="1" name=""/>
        <p:cNvGrpSpPr/>
        <p:nvPr/>
      </p:nvGrpSpPr>
      <p:grpSpPr>
        <a:xfrm>
          <a:off x="0" y="0"/>
          <a:ext cx="0" cy="0"/>
          <a:chOff x="0" y="0"/>
          <a:chExt cx="0" cy="0"/>
        </a:xfrm>
      </p:grpSpPr>
      <p:grpSp>
        <p:nvGrpSpPr>
          <p:cNvPr id="2" name="Group 2"/>
          <p:cNvGrpSpPr/>
          <p:nvPr/>
        </p:nvGrpSpPr>
        <p:grpSpPr>
          <a:xfrm>
            <a:off x="-1" y="-620353"/>
            <a:ext cx="18288001" cy="4268064"/>
            <a:chOff x="0" y="0"/>
            <a:chExt cx="4356256" cy="961137"/>
          </a:xfrm>
        </p:grpSpPr>
        <p:sp>
          <p:nvSpPr>
            <p:cNvPr id="3" name="Freeform 3"/>
            <p:cNvSpPr/>
            <p:nvPr/>
          </p:nvSpPr>
          <p:spPr>
            <a:xfrm>
              <a:off x="0" y="0"/>
              <a:ext cx="4356255" cy="961137"/>
            </a:xfrm>
            <a:custGeom>
              <a:avLst/>
              <a:gdLst/>
              <a:ahLst/>
              <a:cxnLst/>
              <a:rect l="l" t="t" r="r" b="b"/>
              <a:pathLst>
                <a:path w="4356255" h="961137">
                  <a:moveTo>
                    <a:pt x="0" y="0"/>
                  </a:moveTo>
                  <a:lnTo>
                    <a:pt x="4356255" y="0"/>
                  </a:lnTo>
                  <a:lnTo>
                    <a:pt x="4356255" y="961137"/>
                  </a:lnTo>
                  <a:lnTo>
                    <a:pt x="0" y="961137"/>
                  </a:lnTo>
                  <a:close/>
                </a:path>
              </a:pathLst>
            </a:custGeom>
            <a:solidFill>
              <a:srgbClr val="31356E"/>
            </a:solidFill>
          </p:spPr>
          <p:txBody>
            <a:bodyPr/>
            <a:lstStyle/>
            <a:p>
              <a:endParaRPr lang="en-IN"/>
            </a:p>
          </p:txBody>
        </p:sp>
        <p:sp>
          <p:nvSpPr>
            <p:cNvPr id="4" name="TextBox 4"/>
            <p:cNvSpPr txBox="1"/>
            <p:nvPr/>
          </p:nvSpPr>
          <p:spPr>
            <a:xfrm>
              <a:off x="0" y="-38100"/>
              <a:ext cx="4356256" cy="99923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352715" y="704637"/>
            <a:ext cx="13448290" cy="2258503"/>
          </a:xfrm>
          <a:prstGeom prst="rect">
            <a:avLst/>
          </a:prstGeom>
        </p:spPr>
        <p:txBody>
          <a:bodyPr lIns="0" tIns="0" rIns="0" bIns="0" rtlCol="0" anchor="t">
            <a:spAutoFit/>
          </a:bodyPr>
          <a:lstStyle/>
          <a:p>
            <a:pPr algn="ctr">
              <a:lnSpc>
                <a:spcPts val="8620"/>
              </a:lnSpc>
            </a:pPr>
            <a:r>
              <a:rPr lang="en-US" sz="8979" dirty="0">
                <a:solidFill>
                  <a:srgbClr val="DAE9FF"/>
                </a:solidFill>
                <a:latin typeface="Futura Display"/>
                <a:ea typeface="Futura Display"/>
                <a:cs typeface="Futura Display"/>
                <a:sym typeface="Futura Display"/>
              </a:rPr>
              <a:t>THE IMPACT OF STRESS LEVELS ON HEALTH</a:t>
            </a:r>
          </a:p>
        </p:txBody>
      </p:sp>
      <p:grpSp>
        <p:nvGrpSpPr>
          <p:cNvPr id="6" name="Group 6"/>
          <p:cNvGrpSpPr/>
          <p:nvPr/>
        </p:nvGrpSpPr>
        <p:grpSpPr>
          <a:xfrm>
            <a:off x="10428772" y="2963140"/>
            <a:ext cx="5025590" cy="50255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p:spPr>
          <p:txBody>
            <a:bodyPr/>
            <a:lstStyle/>
            <a:p>
              <a:endParaRPr lang="en-I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959874" y="5409843"/>
            <a:ext cx="4233972" cy="423397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E5E8"/>
            </a:soli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250336" y="6961614"/>
            <a:ext cx="3653048" cy="1521533"/>
          </a:xfrm>
          <a:prstGeom prst="rect">
            <a:avLst/>
          </a:prstGeom>
        </p:spPr>
        <p:txBody>
          <a:bodyPr lIns="0" tIns="0" rIns="0" bIns="0" rtlCol="0" anchor="t">
            <a:spAutoFit/>
          </a:bodyPr>
          <a:lstStyle/>
          <a:p>
            <a:pPr algn="ctr">
              <a:lnSpc>
                <a:spcPts val="5961"/>
              </a:lnSpc>
            </a:pPr>
            <a:r>
              <a:rPr lang="en-US" sz="5139">
                <a:solidFill>
                  <a:srgbClr val="31356E"/>
                </a:solidFill>
                <a:latin typeface="Archivo Black"/>
                <a:ea typeface="Archivo Black"/>
                <a:cs typeface="Archivo Black"/>
                <a:sym typeface="Archivo Black"/>
              </a:rPr>
              <a:t>MENTAL HEALTH</a:t>
            </a:r>
          </a:p>
        </p:txBody>
      </p:sp>
      <p:grpSp>
        <p:nvGrpSpPr>
          <p:cNvPr id="13" name="Group 13"/>
          <p:cNvGrpSpPr/>
          <p:nvPr/>
        </p:nvGrpSpPr>
        <p:grpSpPr>
          <a:xfrm>
            <a:off x="2833638" y="3242915"/>
            <a:ext cx="5025590" cy="50255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p:spPr>
          <p:txBody>
            <a:bodyPr/>
            <a:lstStyle/>
            <a:p>
              <a:endParaRPr lang="en-I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3058271" y="4999706"/>
            <a:ext cx="4576323" cy="1521533"/>
          </a:xfrm>
          <a:prstGeom prst="rect">
            <a:avLst/>
          </a:prstGeom>
        </p:spPr>
        <p:txBody>
          <a:bodyPr lIns="0" tIns="0" rIns="0" bIns="0" rtlCol="0" anchor="t">
            <a:spAutoFit/>
          </a:bodyPr>
          <a:lstStyle/>
          <a:p>
            <a:pPr algn="ctr">
              <a:lnSpc>
                <a:spcPts val="5961"/>
              </a:lnSpc>
            </a:pPr>
            <a:r>
              <a:rPr lang="en-US" sz="5139">
                <a:solidFill>
                  <a:srgbClr val="DAE9FF"/>
                </a:solidFill>
                <a:latin typeface="Archivo Black"/>
                <a:ea typeface="Archivo Black"/>
                <a:cs typeface="Archivo Black"/>
                <a:sym typeface="Archivo Black"/>
              </a:rPr>
              <a:t>SLEEP QUALITY</a:t>
            </a:r>
          </a:p>
        </p:txBody>
      </p:sp>
      <p:sp>
        <p:nvSpPr>
          <p:cNvPr id="17" name="TextBox 17"/>
          <p:cNvSpPr txBox="1"/>
          <p:nvPr/>
        </p:nvSpPr>
        <p:spPr>
          <a:xfrm>
            <a:off x="10652779" y="4827252"/>
            <a:ext cx="4577577" cy="1521533"/>
          </a:xfrm>
          <a:prstGeom prst="rect">
            <a:avLst/>
          </a:prstGeom>
        </p:spPr>
        <p:txBody>
          <a:bodyPr lIns="0" tIns="0" rIns="0" bIns="0" rtlCol="0" anchor="t">
            <a:spAutoFit/>
          </a:bodyPr>
          <a:lstStyle/>
          <a:p>
            <a:pPr algn="ctr">
              <a:lnSpc>
                <a:spcPts val="5961"/>
              </a:lnSpc>
            </a:pPr>
            <a:r>
              <a:rPr lang="en-US" sz="5139">
                <a:solidFill>
                  <a:srgbClr val="DAE9FF"/>
                </a:solidFill>
                <a:latin typeface="Archivo Black"/>
                <a:ea typeface="Archivo Black"/>
                <a:cs typeface="Archivo Black"/>
                <a:sym typeface="Archivo Black"/>
              </a:rPr>
              <a:t>PHYSICAL ACTIVITY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00608"/>
            <a:ext cx="9246124" cy="10186392"/>
            <a:chOff x="0" y="0"/>
            <a:chExt cx="2082160" cy="2525026"/>
          </a:xfrm>
        </p:grpSpPr>
        <p:sp>
          <p:nvSpPr>
            <p:cNvPr id="3" name="Freeform 3"/>
            <p:cNvSpPr/>
            <p:nvPr/>
          </p:nvSpPr>
          <p:spPr>
            <a:xfrm>
              <a:off x="0" y="0"/>
              <a:ext cx="2082160" cy="2525026"/>
            </a:xfrm>
            <a:custGeom>
              <a:avLst/>
              <a:gdLst/>
              <a:ahLst/>
              <a:cxnLst/>
              <a:rect l="l" t="t" r="r" b="b"/>
              <a:pathLst>
                <a:path w="2082160" h="2525026">
                  <a:moveTo>
                    <a:pt x="0" y="0"/>
                  </a:moveTo>
                  <a:lnTo>
                    <a:pt x="2082160" y="0"/>
                  </a:lnTo>
                  <a:lnTo>
                    <a:pt x="2082160" y="2525026"/>
                  </a:lnTo>
                  <a:lnTo>
                    <a:pt x="0" y="2525026"/>
                  </a:lnTo>
                  <a:close/>
                </a:path>
              </a:pathLst>
            </a:custGeom>
            <a:solidFill>
              <a:srgbClr val="31356E"/>
            </a:solidFill>
          </p:spPr>
          <p:txBody>
            <a:bodyPr/>
            <a:lstStyle/>
            <a:p>
              <a:endParaRPr lang="en-IN"/>
            </a:p>
          </p:txBody>
        </p:sp>
        <p:sp>
          <p:nvSpPr>
            <p:cNvPr id="4" name="TextBox 4"/>
            <p:cNvSpPr txBox="1"/>
            <p:nvPr/>
          </p:nvSpPr>
          <p:spPr>
            <a:xfrm>
              <a:off x="0" y="-38100"/>
              <a:ext cx="2082160" cy="256312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68690" y="6023095"/>
            <a:ext cx="6596745" cy="3030590"/>
            <a:chOff x="0" y="0"/>
            <a:chExt cx="1485539" cy="682467"/>
          </a:xfrm>
        </p:grpSpPr>
        <p:sp>
          <p:nvSpPr>
            <p:cNvPr id="6" name="Freeform 6"/>
            <p:cNvSpPr/>
            <p:nvPr/>
          </p:nvSpPr>
          <p:spPr>
            <a:xfrm>
              <a:off x="0" y="0"/>
              <a:ext cx="1485539" cy="682467"/>
            </a:xfrm>
            <a:custGeom>
              <a:avLst/>
              <a:gdLst/>
              <a:ahLst/>
              <a:cxnLst/>
              <a:rect l="l" t="t" r="r" b="b"/>
              <a:pathLst>
                <a:path w="1485539" h="682467">
                  <a:moveTo>
                    <a:pt x="59853" y="0"/>
                  </a:moveTo>
                  <a:lnTo>
                    <a:pt x="1425685" y="0"/>
                  </a:lnTo>
                  <a:cubicBezTo>
                    <a:pt x="1441559" y="0"/>
                    <a:pt x="1456783" y="6306"/>
                    <a:pt x="1468008" y="17531"/>
                  </a:cubicBezTo>
                  <a:cubicBezTo>
                    <a:pt x="1479233" y="28755"/>
                    <a:pt x="1485539" y="43979"/>
                    <a:pt x="1485539" y="59853"/>
                  </a:cubicBezTo>
                  <a:lnTo>
                    <a:pt x="1485539" y="622613"/>
                  </a:lnTo>
                  <a:cubicBezTo>
                    <a:pt x="1485539" y="655669"/>
                    <a:pt x="1458741" y="682467"/>
                    <a:pt x="1425685" y="682467"/>
                  </a:cubicBezTo>
                  <a:lnTo>
                    <a:pt x="59853" y="682467"/>
                  </a:lnTo>
                  <a:cubicBezTo>
                    <a:pt x="26797" y="682467"/>
                    <a:pt x="0" y="655669"/>
                    <a:pt x="0" y="622613"/>
                  </a:cubicBezTo>
                  <a:lnTo>
                    <a:pt x="0" y="59853"/>
                  </a:lnTo>
                  <a:cubicBezTo>
                    <a:pt x="0" y="26797"/>
                    <a:pt x="26797" y="0"/>
                    <a:pt x="59853" y="0"/>
                  </a:cubicBezTo>
                  <a:close/>
                </a:path>
              </a:pathLst>
            </a:custGeom>
            <a:solidFill>
              <a:srgbClr val="DAE9FF"/>
            </a:solidFill>
          </p:spPr>
          <p:txBody>
            <a:bodyPr/>
            <a:lstStyle/>
            <a:p>
              <a:endParaRPr lang="en-IN"/>
            </a:p>
          </p:txBody>
        </p:sp>
        <p:sp>
          <p:nvSpPr>
            <p:cNvPr id="7" name="TextBox 7"/>
            <p:cNvSpPr txBox="1"/>
            <p:nvPr/>
          </p:nvSpPr>
          <p:spPr>
            <a:xfrm>
              <a:off x="0" y="-38100"/>
              <a:ext cx="1485539" cy="72056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144000" y="0"/>
            <a:ext cx="3037110" cy="3037110"/>
          </a:xfrm>
          <a:custGeom>
            <a:avLst/>
            <a:gdLst/>
            <a:ahLst/>
            <a:cxnLst/>
            <a:rect l="l" t="t" r="r" b="b"/>
            <a:pathLst>
              <a:path w="3037110" h="3037110">
                <a:moveTo>
                  <a:pt x="0" y="0"/>
                </a:moveTo>
                <a:lnTo>
                  <a:pt x="3037110" y="0"/>
                </a:lnTo>
                <a:lnTo>
                  <a:pt x="3037110" y="3037110"/>
                </a:lnTo>
                <a:lnTo>
                  <a:pt x="0" y="3037110"/>
                </a:lnTo>
                <a:lnTo>
                  <a:pt x="0" y="0"/>
                </a:lnTo>
                <a:close/>
              </a:path>
            </a:pathLst>
          </a:custGeom>
          <a:blipFill>
            <a:blip r:embed="rId2"/>
            <a:stretch>
              <a:fillRect/>
            </a:stretch>
          </a:blipFill>
        </p:spPr>
        <p:txBody>
          <a:bodyPr/>
          <a:lstStyle/>
          <a:p>
            <a:endParaRPr lang="en-IN"/>
          </a:p>
        </p:txBody>
      </p:sp>
      <p:sp>
        <p:nvSpPr>
          <p:cNvPr id="9" name="Freeform 9"/>
          <p:cNvSpPr/>
          <p:nvPr/>
        </p:nvSpPr>
        <p:spPr>
          <a:xfrm>
            <a:off x="-2696156" y="100608"/>
            <a:ext cx="11840156" cy="10186392"/>
          </a:xfrm>
          <a:custGeom>
            <a:avLst/>
            <a:gdLst/>
            <a:ahLst/>
            <a:cxnLst/>
            <a:rect l="l" t="t" r="r" b="b"/>
            <a:pathLst>
              <a:path w="11840156" h="10186392">
                <a:moveTo>
                  <a:pt x="0" y="0"/>
                </a:moveTo>
                <a:lnTo>
                  <a:pt x="11840156" y="0"/>
                </a:lnTo>
                <a:lnTo>
                  <a:pt x="11840156" y="10186392"/>
                </a:lnTo>
                <a:lnTo>
                  <a:pt x="0" y="10186392"/>
                </a:lnTo>
                <a:lnTo>
                  <a:pt x="0" y="0"/>
                </a:lnTo>
                <a:close/>
              </a:path>
            </a:pathLst>
          </a:custGeom>
          <a:blipFill>
            <a:blip r:embed="rId3"/>
            <a:stretch>
              <a:fillRect r="-29129"/>
            </a:stretch>
          </a:blipFill>
        </p:spPr>
        <p:txBody>
          <a:bodyPr/>
          <a:lstStyle/>
          <a:p>
            <a:endParaRPr lang="en-IN"/>
          </a:p>
        </p:txBody>
      </p:sp>
      <p:sp>
        <p:nvSpPr>
          <p:cNvPr id="10" name="TextBox 10"/>
          <p:cNvSpPr txBox="1"/>
          <p:nvPr/>
        </p:nvSpPr>
        <p:spPr>
          <a:xfrm>
            <a:off x="9560095" y="3680968"/>
            <a:ext cx="8413934" cy="1321163"/>
          </a:xfrm>
          <a:prstGeom prst="rect">
            <a:avLst/>
          </a:prstGeom>
        </p:spPr>
        <p:txBody>
          <a:bodyPr lIns="0" tIns="0" rIns="0" bIns="0" rtlCol="0" anchor="t">
            <a:spAutoFit/>
          </a:bodyPr>
          <a:lstStyle/>
          <a:p>
            <a:pPr algn="ctr">
              <a:lnSpc>
                <a:spcPts val="5019"/>
              </a:lnSpc>
            </a:pPr>
            <a:r>
              <a:rPr lang="en-US" sz="5228">
                <a:solidFill>
                  <a:srgbClr val="DAE9FF"/>
                </a:solidFill>
                <a:latin typeface="Futura Display"/>
                <a:ea typeface="Futura Display"/>
                <a:cs typeface="Futura Display"/>
                <a:sym typeface="Futura Display"/>
              </a:rPr>
              <a:t>THE IMPACT OF STRESS LEVELS ON MENTAL HEALTH ACROSS INDUSTRIES</a:t>
            </a:r>
          </a:p>
        </p:txBody>
      </p:sp>
      <p:sp>
        <p:nvSpPr>
          <p:cNvPr id="11" name="TextBox 11"/>
          <p:cNvSpPr txBox="1"/>
          <p:nvPr/>
        </p:nvSpPr>
        <p:spPr>
          <a:xfrm>
            <a:off x="10657148" y="6319444"/>
            <a:ext cx="6219827" cy="2390267"/>
          </a:xfrm>
          <a:prstGeom prst="rect">
            <a:avLst/>
          </a:prstGeom>
        </p:spPr>
        <p:txBody>
          <a:bodyPr lIns="0" tIns="0" rIns="0" bIns="0" rtlCol="0" anchor="t">
            <a:spAutoFit/>
          </a:bodyPr>
          <a:lstStyle/>
          <a:p>
            <a:pPr algn="ctr">
              <a:lnSpc>
                <a:spcPts val="3177"/>
              </a:lnSpc>
              <a:spcBef>
                <a:spcPct val="0"/>
              </a:spcBef>
            </a:pPr>
            <a:r>
              <a:rPr lang="en-US" sz="2269">
                <a:solidFill>
                  <a:srgbClr val="31356E"/>
                </a:solidFill>
                <a:latin typeface="Lexend Deca"/>
                <a:ea typeface="Lexend Deca"/>
                <a:cs typeface="Lexend Deca"/>
                <a:sym typeface="Lexend Deca"/>
              </a:rPr>
              <a:t>Stress levels influence mental health conditions differently across industries. Healthcare and Retail show higher levels of burnout, while Education and Finance exhibit a balance of stress levels impacting conditions like anxiety and depression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1272" y="30086"/>
            <a:ext cx="8405871" cy="10562296"/>
            <a:chOff x="0" y="0"/>
            <a:chExt cx="1892941" cy="2525026"/>
          </a:xfrm>
        </p:grpSpPr>
        <p:sp>
          <p:nvSpPr>
            <p:cNvPr id="3" name="Freeform 3"/>
            <p:cNvSpPr/>
            <p:nvPr/>
          </p:nvSpPr>
          <p:spPr>
            <a:xfrm>
              <a:off x="0" y="0"/>
              <a:ext cx="1892941" cy="2525026"/>
            </a:xfrm>
            <a:custGeom>
              <a:avLst/>
              <a:gdLst/>
              <a:ahLst/>
              <a:cxnLst/>
              <a:rect l="l" t="t" r="r" b="b"/>
              <a:pathLst>
                <a:path w="1892941" h="2525026">
                  <a:moveTo>
                    <a:pt x="0" y="0"/>
                  </a:moveTo>
                  <a:lnTo>
                    <a:pt x="1892941" y="0"/>
                  </a:lnTo>
                  <a:lnTo>
                    <a:pt x="1892941" y="2525026"/>
                  </a:lnTo>
                  <a:lnTo>
                    <a:pt x="0" y="2525026"/>
                  </a:lnTo>
                  <a:close/>
                </a:path>
              </a:pathLst>
            </a:custGeom>
            <a:solidFill>
              <a:srgbClr val="31356E"/>
            </a:solidFill>
          </p:spPr>
          <p:txBody>
            <a:bodyPr/>
            <a:lstStyle/>
            <a:p>
              <a:endParaRPr lang="en-IN"/>
            </a:p>
          </p:txBody>
        </p:sp>
        <p:sp>
          <p:nvSpPr>
            <p:cNvPr id="4" name="TextBox 4"/>
            <p:cNvSpPr txBox="1"/>
            <p:nvPr/>
          </p:nvSpPr>
          <p:spPr>
            <a:xfrm>
              <a:off x="0" y="-38100"/>
              <a:ext cx="1892941" cy="2563126"/>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spcBef>
                  <a:spcPct val="0"/>
                </a:spcBef>
              </a:pPr>
              <a:endParaRPr/>
            </a:p>
          </p:txBody>
        </p:sp>
      </p:grpSp>
      <p:grpSp>
        <p:nvGrpSpPr>
          <p:cNvPr id="5" name="Group 5"/>
          <p:cNvGrpSpPr/>
          <p:nvPr/>
        </p:nvGrpSpPr>
        <p:grpSpPr>
          <a:xfrm>
            <a:off x="815563" y="6768898"/>
            <a:ext cx="6452366" cy="3211929"/>
            <a:chOff x="0" y="0"/>
            <a:chExt cx="1453026" cy="723303"/>
          </a:xfrm>
        </p:grpSpPr>
        <p:sp>
          <p:nvSpPr>
            <p:cNvPr id="6" name="Freeform 6"/>
            <p:cNvSpPr/>
            <p:nvPr/>
          </p:nvSpPr>
          <p:spPr>
            <a:xfrm>
              <a:off x="0" y="0"/>
              <a:ext cx="1453026" cy="723303"/>
            </a:xfrm>
            <a:custGeom>
              <a:avLst/>
              <a:gdLst/>
              <a:ahLst/>
              <a:cxnLst/>
              <a:rect l="l" t="t" r="r" b="b"/>
              <a:pathLst>
                <a:path w="1453026" h="723303">
                  <a:moveTo>
                    <a:pt x="61193" y="0"/>
                  </a:moveTo>
                  <a:lnTo>
                    <a:pt x="1391833" y="0"/>
                  </a:lnTo>
                  <a:cubicBezTo>
                    <a:pt x="1408062" y="0"/>
                    <a:pt x="1423627" y="6447"/>
                    <a:pt x="1435103" y="17923"/>
                  </a:cubicBezTo>
                  <a:cubicBezTo>
                    <a:pt x="1446579" y="29399"/>
                    <a:pt x="1453026" y="44963"/>
                    <a:pt x="1453026" y="61193"/>
                  </a:cubicBezTo>
                  <a:lnTo>
                    <a:pt x="1453026" y="662110"/>
                  </a:lnTo>
                  <a:cubicBezTo>
                    <a:pt x="1453026" y="695906"/>
                    <a:pt x="1425629" y="723303"/>
                    <a:pt x="1391833" y="723303"/>
                  </a:cubicBezTo>
                  <a:lnTo>
                    <a:pt x="61193" y="723303"/>
                  </a:lnTo>
                  <a:cubicBezTo>
                    <a:pt x="27397" y="723303"/>
                    <a:pt x="0" y="695906"/>
                    <a:pt x="0" y="662110"/>
                  </a:cubicBezTo>
                  <a:lnTo>
                    <a:pt x="0" y="61193"/>
                  </a:lnTo>
                  <a:cubicBezTo>
                    <a:pt x="0" y="27397"/>
                    <a:pt x="27397" y="0"/>
                    <a:pt x="61193" y="0"/>
                  </a:cubicBezTo>
                  <a:close/>
                </a:path>
              </a:pathLst>
            </a:custGeom>
            <a:solidFill>
              <a:srgbClr val="DAE9FF"/>
            </a:solidFill>
          </p:spPr>
          <p:txBody>
            <a:bodyPr/>
            <a:lstStyle/>
            <a:p>
              <a:endParaRPr lang="en-IN"/>
            </a:p>
          </p:txBody>
        </p:sp>
        <p:sp>
          <p:nvSpPr>
            <p:cNvPr id="7" name="TextBox 7"/>
            <p:cNvSpPr txBox="1"/>
            <p:nvPr/>
          </p:nvSpPr>
          <p:spPr>
            <a:xfrm>
              <a:off x="0" y="-38100"/>
              <a:ext cx="1453026" cy="76140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929745" y="5143514"/>
            <a:ext cx="8329555" cy="5143500"/>
          </a:xfrm>
          <a:custGeom>
            <a:avLst/>
            <a:gdLst/>
            <a:ahLst/>
            <a:cxnLst/>
            <a:rect l="l" t="t" r="r" b="b"/>
            <a:pathLst>
              <a:path w="8329555" h="5143500">
                <a:moveTo>
                  <a:pt x="0" y="0"/>
                </a:moveTo>
                <a:lnTo>
                  <a:pt x="8329555" y="0"/>
                </a:lnTo>
                <a:lnTo>
                  <a:pt x="8329555" y="5143500"/>
                </a:lnTo>
                <a:lnTo>
                  <a:pt x="0" y="5143500"/>
                </a:lnTo>
                <a:lnTo>
                  <a:pt x="0" y="0"/>
                </a:lnTo>
                <a:close/>
              </a:path>
            </a:pathLst>
          </a:custGeom>
          <a:blipFill>
            <a:blip r:embed="rId2"/>
            <a:stretch>
              <a:fillRect/>
            </a:stretch>
          </a:blipFill>
        </p:spPr>
        <p:txBody>
          <a:bodyPr/>
          <a:lstStyle/>
          <a:p>
            <a:endParaRPr lang="en-IN"/>
          </a:p>
        </p:txBody>
      </p:sp>
      <p:sp>
        <p:nvSpPr>
          <p:cNvPr id="9" name="Freeform 9"/>
          <p:cNvSpPr/>
          <p:nvPr/>
        </p:nvSpPr>
        <p:spPr>
          <a:xfrm>
            <a:off x="2096306" y="389660"/>
            <a:ext cx="3225016" cy="2890345"/>
          </a:xfrm>
          <a:custGeom>
            <a:avLst/>
            <a:gdLst/>
            <a:ahLst/>
            <a:cxnLst/>
            <a:rect l="l" t="t" r="r" b="b"/>
            <a:pathLst>
              <a:path w="3225016" h="2890345">
                <a:moveTo>
                  <a:pt x="0" y="0"/>
                </a:moveTo>
                <a:lnTo>
                  <a:pt x="3225017" y="0"/>
                </a:lnTo>
                <a:lnTo>
                  <a:pt x="3225017" y="2890345"/>
                </a:lnTo>
                <a:lnTo>
                  <a:pt x="0" y="2890345"/>
                </a:lnTo>
                <a:lnTo>
                  <a:pt x="0" y="0"/>
                </a:lnTo>
                <a:close/>
              </a:path>
            </a:pathLst>
          </a:custGeom>
          <a:blipFill>
            <a:blip r:embed="rId3"/>
            <a:stretch>
              <a:fillRect/>
            </a:stretch>
          </a:blipFill>
        </p:spPr>
        <p:txBody>
          <a:bodyPr/>
          <a:lstStyle/>
          <a:p>
            <a:endParaRPr lang="en-IN"/>
          </a:p>
        </p:txBody>
      </p:sp>
      <p:sp>
        <p:nvSpPr>
          <p:cNvPr id="10" name="Freeform 10"/>
          <p:cNvSpPr/>
          <p:nvPr/>
        </p:nvSpPr>
        <p:spPr>
          <a:xfrm>
            <a:off x="9233506" y="30086"/>
            <a:ext cx="8025794" cy="4955928"/>
          </a:xfrm>
          <a:custGeom>
            <a:avLst/>
            <a:gdLst/>
            <a:ahLst/>
            <a:cxnLst/>
            <a:rect l="l" t="t" r="r" b="b"/>
            <a:pathLst>
              <a:path w="8025794" h="4955928">
                <a:moveTo>
                  <a:pt x="0" y="0"/>
                </a:moveTo>
                <a:lnTo>
                  <a:pt x="8025794" y="0"/>
                </a:lnTo>
                <a:lnTo>
                  <a:pt x="8025794" y="4955928"/>
                </a:lnTo>
                <a:lnTo>
                  <a:pt x="0" y="4955928"/>
                </a:lnTo>
                <a:lnTo>
                  <a:pt x="0" y="0"/>
                </a:lnTo>
                <a:close/>
              </a:path>
            </a:pathLst>
          </a:custGeom>
          <a:blipFill>
            <a:blip r:embed="rId4"/>
            <a:stretch>
              <a:fillRect/>
            </a:stretch>
          </a:blipFill>
        </p:spPr>
        <p:txBody>
          <a:bodyPr/>
          <a:lstStyle/>
          <a:p>
            <a:endParaRPr lang="en-IN"/>
          </a:p>
        </p:txBody>
      </p:sp>
      <p:sp>
        <p:nvSpPr>
          <p:cNvPr id="11" name="TextBox 11"/>
          <p:cNvSpPr txBox="1"/>
          <p:nvPr/>
        </p:nvSpPr>
        <p:spPr>
          <a:xfrm>
            <a:off x="439080" y="4080105"/>
            <a:ext cx="7469066" cy="2260168"/>
          </a:xfrm>
          <a:prstGeom prst="rect">
            <a:avLst/>
          </a:prstGeom>
        </p:spPr>
        <p:txBody>
          <a:bodyPr lIns="0" tIns="0" rIns="0" bIns="0" rtlCol="0" anchor="t">
            <a:spAutoFit/>
          </a:bodyPr>
          <a:lstStyle/>
          <a:p>
            <a:pPr algn="ctr">
              <a:lnSpc>
                <a:spcPts val="5833"/>
              </a:lnSpc>
            </a:pPr>
            <a:r>
              <a:rPr lang="en-US" sz="6076">
                <a:solidFill>
                  <a:srgbClr val="DAE9FF"/>
                </a:solidFill>
                <a:latin typeface="Futura Display"/>
                <a:ea typeface="Futura Display"/>
                <a:cs typeface="Futura Display"/>
                <a:sym typeface="Futura Display"/>
              </a:rPr>
              <a:t>STRESS LEVELS AND WORK-LIFE BALANCE BY AGE AND WORK LOCATION</a:t>
            </a:r>
          </a:p>
        </p:txBody>
      </p:sp>
      <p:sp>
        <p:nvSpPr>
          <p:cNvPr id="12" name="TextBox 12"/>
          <p:cNvSpPr txBox="1"/>
          <p:nvPr/>
        </p:nvSpPr>
        <p:spPr>
          <a:xfrm>
            <a:off x="1028700" y="6955892"/>
            <a:ext cx="6026091" cy="2790317"/>
          </a:xfrm>
          <a:prstGeom prst="rect">
            <a:avLst/>
          </a:prstGeom>
        </p:spPr>
        <p:txBody>
          <a:bodyPr lIns="0" tIns="0" rIns="0" bIns="0" rtlCol="0" anchor="t">
            <a:spAutoFit/>
          </a:bodyPr>
          <a:lstStyle/>
          <a:p>
            <a:pPr algn="ctr">
              <a:lnSpc>
                <a:spcPts val="3178"/>
              </a:lnSpc>
              <a:spcBef>
                <a:spcPct val="0"/>
              </a:spcBef>
            </a:pPr>
            <a:r>
              <a:rPr lang="en-US" sz="2270">
                <a:solidFill>
                  <a:srgbClr val="31356E"/>
                </a:solidFill>
                <a:latin typeface="Lexend Deca"/>
                <a:ea typeface="Lexend Deca"/>
                <a:cs typeface="Lexend Deca"/>
                <a:sym typeface="Lexend Deca"/>
              </a:rPr>
              <a:t>Senior age groups experience the highest levels of stress, highlighting age as a key factor in stress dynamics. Work-life balance trends vary significantly across stress levels and work locations, with remote workers showing higher resilience under stress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1272" y="1"/>
            <a:ext cx="8476134" cy="10287000"/>
            <a:chOff x="0" y="0"/>
            <a:chExt cx="1908763" cy="2525026"/>
          </a:xfrm>
        </p:grpSpPr>
        <p:sp>
          <p:nvSpPr>
            <p:cNvPr id="3" name="Freeform 3"/>
            <p:cNvSpPr/>
            <p:nvPr/>
          </p:nvSpPr>
          <p:spPr>
            <a:xfrm>
              <a:off x="0" y="0"/>
              <a:ext cx="1908763" cy="2525026"/>
            </a:xfrm>
            <a:custGeom>
              <a:avLst/>
              <a:gdLst/>
              <a:ahLst/>
              <a:cxnLst/>
              <a:rect l="l" t="t" r="r" b="b"/>
              <a:pathLst>
                <a:path w="1908763" h="2525026">
                  <a:moveTo>
                    <a:pt x="0" y="0"/>
                  </a:moveTo>
                  <a:lnTo>
                    <a:pt x="1908763" y="0"/>
                  </a:lnTo>
                  <a:lnTo>
                    <a:pt x="1908763" y="2525026"/>
                  </a:lnTo>
                  <a:lnTo>
                    <a:pt x="0" y="2525026"/>
                  </a:lnTo>
                  <a:close/>
                </a:path>
              </a:pathLst>
            </a:custGeom>
            <a:solidFill>
              <a:srgbClr val="31356E"/>
            </a:solidFill>
          </p:spPr>
          <p:txBody>
            <a:bodyPr/>
            <a:lstStyle/>
            <a:p>
              <a:endParaRPr lang="en-IN"/>
            </a:p>
          </p:txBody>
        </p:sp>
        <p:sp>
          <p:nvSpPr>
            <p:cNvPr id="4" name="TextBox 4"/>
            <p:cNvSpPr txBox="1"/>
            <p:nvPr/>
          </p:nvSpPr>
          <p:spPr>
            <a:xfrm>
              <a:off x="0" y="-38100"/>
              <a:ext cx="1908763" cy="2563126"/>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grpSp>
        <p:nvGrpSpPr>
          <p:cNvPr id="5" name="Group 5"/>
          <p:cNvGrpSpPr/>
          <p:nvPr/>
        </p:nvGrpSpPr>
        <p:grpSpPr>
          <a:xfrm>
            <a:off x="1028700" y="5935535"/>
            <a:ext cx="6484083" cy="3584725"/>
            <a:chOff x="0" y="0"/>
            <a:chExt cx="1460168" cy="807254"/>
          </a:xfrm>
        </p:grpSpPr>
        <p:sp>
          <p:nvSpPr>
            <p:cNvPr id="6" name="Freeform 6"/>
            <p:cNvSpPr/>
            <p:nvPr/>
          </p:nvSpPr>
          <p:spPr>
            <a:xfrm>
              <a:off x="0" y="0"/>
              <a:ext cx="1460168" cy="807254"/>
            </a:xfrm>
            <a:custGeom>
              <a:avLst/>
              <a:gdLst/>
              <a:ahLst/>
              <a:cxnLst/>
              <a:rect l="l" t="t" r="r" b="b"/>
              <a:pathLst>
                <a:path w="1460168" h="807254">
                  <a:moveTo>
                    <a:pt x="60893" y="0"/>
                  </a:moveTo>
                  <a:lnTo>
                    <a:pt x="1399275" y="0"/>
                  </a:lnTo>
                  <a:cubicBezTo>
                    <a:pt x="1432905" y="0"/>
                    <a:pt x="1460168" y="27263"/>
                    <a:pt x="1460168" y="60893"/>
                  </a:cubicBezTo>
                  <a:lnTo>
                    <a:pt x="1460168" y="746361"/>
                  </a:lnTo>
                  <a:cubicBezTo>
                    <a:pt x="1460168" y="762510"/>
                    <a:pt x="1453753" y="777999"/>
                    <a:pt x="1442333" y="789419"/>
                  </a:cubicBezTo>
                  <a:cubicBezTo>
                    <a:pt x="1430913" y="800838"/>
                    <a:pt x="1415425" y="807254"/>
                    <a:pt x="1399275" y="807254"/>
                  </a:cubicBezTo>
                  <a:lnTo>
                    <a:pt x="60893" y="807254"/>
                  </a:lnTo>
                  <a:cubicBezTo>
                    <a:pt x="27263" y="807254"/>
                    <a:pt x="0" y="779991"/>
                    <a:pt x="0" y="746361"/>
                  </a:cubicBezTo>
                  <a:lnTo>
                    <a:pt x="0" y="60893"/>
                  </a:lnTo>
                  <a:cubicBezTo>
                    <a:pt x="0" y="27263"/>
                    <a:pt x="27263" y="0"/>
                    <a:pt x="60893" y="0"/>
                  </a:cubicBezTo>
                  <a:close/>
                </a:path>
              </a:pathLst>
            </a:custGeom>
            <a:solidFill>
              <a:srgbClr val="DAE9FF"/>
            </a:solidFill>
          </p:spPr>
          <p:txBody>
            <a:bodyPr/>
            <a:lstStyle/>
            <a:p>
              <a:endParaRPr lang="en-IN"/>
            </a:p>
          </p:txBody>
        </p:sp>
        <p:sp>
          <p:nvSpPr>
            <p:cNvPr id="7" name="TextBox 7"/>
            <p:cNvSpPr txBox="1"/>
            <p:nvPr/>
          </p:nvSpPr>
          <p:spPr>
            <a:xfrm>
              <a:off x="0" y="-38100"/>
              <a:ext cx="1460168" cy="84535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253461" y="1591211"/>
            <a:ext cx="10034540" cy="7248083"/>
          </a:xfrm>
          <a:custGeom>
            <a:avLst/>
            <a:gdLst/>
            <a:ahLst/>
            <a:cxnLst/>
            <a:rect l="l" t="t" r="r" b="b"/>
            <a:pathLst>
              <a:path w="10154933" h="7248083">
                <a:moveTo>
                  <a:pt x="0" y="0"/>
                </a:moveTo>
                <a:lnTo>
                  <a:pt x="10154933" y="0"/>
                </a:lnTo>
                <a:lnTo>
                  <a:pt x="10154933" y="7248083"/>
                </a:lnTo>
                <a:lnTo>
                  <a:pt x="0" y="7248083"/>
                </a:lnTo>
                <a:lnTo>
                  <a:pt x="0" y="0"/>
                </a:lnTo>
                <a:close/>
              </a:path>
            </a:pathLst>
          </a:custGeom>
          <a:blipFill>
            <a:blip r:embed="rId2"/>
            <a:stretch>
              <a:fillRect/>
            </a:stretch>
          </a:blipFill>
        </p:spPr>
        <p:txBody>
          <a:bodyPr/>
          <a:lstStyle/>
          <a:p>
            <a:endParaRPr lang="en-IN"/>
          </a:p>
        </p:txBody>
      </p:sp>
      <p:sp>
        <p:nvSpPr>
          <p:cNvPr id="9" name="Freeform 9"/>
          <p:cNvSpPr/>
          <p:nvPr/>
        </p:nvSpPr>
        <p:spPr>
          <a:xfrm>
            <a:off x="2734689" y="355102"/>
            <a:ext cx="2284211" cy="2145774"/>
          </a:xfrm>
          <a:custGeom>
            <a:avLst/>
            <a:gdLst/>
            <a:ahLst/>
            <a:cxnLst/>
            <a:rect l="l" t="t" r="r" b="b"/>
            <a:pathLst>
              <a:path w="2284211" h="2145774">
                <a:moveTo>
                  <a:pt x="0" y="0"/>
                </a:moveTo>
                <a:lnTo>
                  <a:pt x="2284211" y="0"/>
                </a:lnTo>
                <a:lnTo>
                  <a:pt x="2284211" y="2145774"/>
                </a:lnTo>
                <a:lnTo>
                  <a:pt x="0" y="2145774"/>
                </a:lnTo>
                <a:lnTo>
                  <a:pt x="0" y="0"/>
                </a:lnTo>
                <a:close/>
              </a:path>
            </a:pathLst>
          </a:custGeom>
          <a:blipFill>
            <a:blip r:embed="rId3"/>
            <a:stretch>
              <a:fillRect/>
            </a:stretch>
          </a:blipFill>
        </p:spPr>
        <p:txBody>
          <a:bodyPr/>
          <a:lstStyle/>
          <a:p>
            <a:endParaRPr lang="en-IN"/>
          </a:p>
        </p:txBody>
      </p:sp>
      <p:sp>
        <p:nvSpPr>
          <p:cNvPr id="10" name="TextBox 10"/>
          <p:cNvSpPr txBox="1"/>
          <p:nvPr/>
        </p:nvSpPr>
        <p:spPr>
          <a:xfrm>
            <a:off x="1449093" y="6211948"/>
            <a:ext cx="5625394" cy="3190367"/>
          </a:xfrm>
          <a:prstGeom prst="rect">
            <a:avLst/>
          </a:prstGeom>
        </p:spPr>
        <p:txBody>
          <a:bodyPr lIns="0" tIns="0" rIns="0" bIns="0" rtlCol="0" anchor="t">
            <a:spAutoFit/>
          </a:bodyPr>
          <a:lstStyle/>
          <a:p>
            <a:pPr algn="ctr">
              <a:lnSpc>
                <a:spcPts val="3178"/>
              </a:lnSpc>
              <a:spcBef>
                <a:spcPct val="0"/>
              </a:spcBef>
            </a:pPr>
            <a:r>
              <a:rPr lang="en-US" sz="2270">
                <a:solidFill>
                  <a:srgbClr val="31356E"/>
                </a:solidFill>
                <a:latin typeface="Lexend Deca"/>
                <a:ea typeface="Lexend Deca"/>
                <a:cs typeface="Lexend Deca"/>
                <a:sym typeface="Lexend Deca"/>
              </a:rPr>
              <a:t>Stress levels are influenced by a combination of sleep quality and physical activity. Remote workers maintain lower stress with high sleep quality, while hybrid and onsite workers show elevated stress when physical activity is low and sleep quality is moderate.</a:t>
            </a:r>
          </a:p>
        </p:txBody>
      </p:sp>
      <p:sp>
        <p:nvSpPr>
          <p:cNvPr id="11" name="TextBox 11"/>
          <p:cNvSpPr txBox="1"/>
          <p:nvPr/>
        </p:nvSpPr>
        <p:spPr>
          <a:xfrm>
            <a:off x="825999" y="3040500"/>
            <a:ext cx="6871582" cy="2174753"/>
          </a:xfrm>
          <a:prstGeom prst="rect">
            <a:avLst/>
          </a:prstGeom>
        </p:spPr>
        <p:txBody>
          <a:bodyPr lIns="0" tIns="0" rIns="0" bIns="0" rtlCol="0" anchor="t">
            <a:spAutoFit/>
          </a:bodyPr>
          <a:lstStyle/>
          <a:p>
            <a:pPr algn="ctr">
              <a:lnSpc>
                <a:spcPts val="5602"/>
              </a:lnSpc>
            </a:pPr>
            <a:r>
              <a:rPr lang="en-US" sz="5836">
                <a:solidFill>
                  <a:srgbClr val="DAE9FF"/>
                </a:solidFill>
                <a:latin typeface="Futura Display"/>
                <a:ea typeface="Futura Display"/>
                <a:cs typeface="Futura Display"/>
                <a:sym typeface="Futura Display"/>
              </a:rPr>
              <a:t>IMPACT OF SLEEP QUALITY AND PHYSICAL ACTIVITY ON STRESS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53695" y="2462024"/>
            <a:ext cx="15580610" cy="6743214"/>
            <a:chOff x="0" y="0"/>
            <a:chExt cx="4103535" cy="1775990"/>
          </a:xfrm>
        </p:grpSpPr>
        <p:sp>
          <p:nvSpPr>
            <p:cNvPr id="4" name="Freeform 4"/>
            <p:cNvSpPr/>
            <p:nvPr/>
          </p:nvSpPr>
          <p:spPr>
            <a:xfrm>
              <a:off x="0" y="0"/>
              <a:ext cx="4103535" cy="1775990"/>
            </a:xfrm>
            <a:custGeom>
              <a:avLst/>
              <a:gdLst/>
              <a:ahLst/>
              <a:cxnLst/>
              <a:rect l="l" t="t" r="r" b="b"/>
              <a:pathLst>
                <a:path w="4103535" h="1775990">
                  <a:moveTo>
                    <a:pt x="0" y="0"/>
                  </a:moveTo>
                  <a:lnTo>
                    <a:pt x="4103535" y="0"/>
                  </a:lnTo>
                  <a:lnTo>
                    <a:pt x="4103535" y="1775990"/>
                  </a:lnTo>
                  <a:lnTo>
                    <a:pt x="0" y="1775990"/>
                  </a:lnTo>
                  <a:close/>
                </a:path>
              </a:pathLst>
            </a:custGeom>
            <a:solidFill>
              <a:srgbClr val="000000">
                <a:alpha val="37647"/>
              </a:srgbClr>
            </a:solidFill>
          </p:spPr>
          <p:txBody>
            <a:bodyPr/>
            <a:lstStyle/>
            <a:p>
              <a:endParaRPr lang="en-IN"/>
            </a:p>
          </p:txBody>
        </p:sp>
        <p:sp>
          <p:nvSpPr>
            <p:cNvPr id="5" name="TextBox 5"/>
            <p:cNvSpPr txBox="1"/>
            <p:nvPr/>
          </p:nvSpPr>
          <p:spPr>
            <a:xfrm>
              <a:off x="0" y="-66675"/>
              <a:ext cx="4103535" cy="1842665"/>
            </a:xfrm>
            <a:prstGeom prst="rect">
              <a:avLst/>
            </a:prstGeom>
          </p:spPr>
          <p:txBody>
            <a:bodyPr lIns="50800" tIns="50800" rIns="50800" bIns="50800" rtlCol="0" anchor="ctr"/>
            <a:lstStyle/>
            <a:p>
              <a:pPr algn="ctr">
                <a:lnSpc>
                  <a:spcPts val="4479"/>
                </a:lnSpc>
                <a:spcBef>
                  <a:spcPct val="0"/>
                </a:spcBef>
              </a:pPr>
              <a:endParaRPr/>
            </a:p>
          </p:txBody>
        </p:sp>
      </p:grpSp>
      <p:sp>
        <p:nvSpPr>
          <p:cNvPr id="8" name="TextBox 8"/>
          <p:cNvSpPr txBox="1"/>
          <p:nvPr/>
        </p:nvSpPr>
        <p:spPr>
          <a:xfrm>
            <a:off x="3699798" y="948412"/>
            <a:ext cx="10888405"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ea typeface="TAN Nimbus"/>
                <a:cs typeface="TAN Nimbus"/>
                <a:sym typeface="TAN Nimbus"/>
              </a:rPr>
              <a:t>Conclusion</a:t>
            </a:r>
          </a:p>
        </p:txBody>
      </p:sp>
      <p:sp>
        <p:nvSpPr>
          <p:cNvPr id="9" name="TextBox 9"/>
          <p:cNvSpPr txBox="1"/>
          <p:nvPr/>
        </p:nvSpPr>
        <p:spPr>
          <a:xfrm>
            <a:off x="9742042" y="3155562"/>
            <a:ext cx="4221021" cy="547370"/>
          </a:xfrm>
          <a:prstGeom prst="rect">
            <a:avLst/>
          </a:prstGeom>
        </p:spPr>
        <p:txBody>
          <a:bodyPr lIns="0" tIns="0" rIns="0" bIns="0" rtlCol="0" anchor="t">
            <a:spAutoFit/>
          </a:bodyPr>
          <a:lstStyle/>
          <a:p>
            <a:pPr algn="l">
              <a:lnSpc>
                <a:spcPts val="4480"/>
              </a:lnSpc>
            </a:pPr>
            <a:r>
              <a:rPr lang="en-US" sz="3200">
                <a:solidFill>
                  <a:srgbClr val="FFFFFF"/>
                </a:solidFill>
                <a:latin typeface="Now"/>
                <a:ea typeface="Now"/>
                <a:cs typeface="Now"/>
                <a:sym typeface="Now"/>
              </a:rPr>
              <a:t>Conclusion 2</a:t>
            </a:r>
          </a:p>
        </p:txBody>
      </p:sp>
      <p:sp>
        <p:nvSpPr>
          <p:cNvPr id="10" name="TextBox 10"/>
          <p:cNvSpPr txBox="1"/>
          <p:nvPr/>
        </p:nvSpPr>
        <p:spPr>
          <a:xfrm>
            <a:off x="1694386" y="3692993"/>
            <a:ext cx="6248534" cy="5172397"/>
          </a:xfrm>
          <a:prstGeom prst="rect">
            <a:avLst/>
          </a:prstGeom>
        </p:spPr>
        <p:txBody>
          <a:bodyPr lIns="0" tIns="0" rIns="0" bIns="0" rtlCol="0" anchor="t">
            <a:spAutoFit/>
          </a:bodyPr>
          <a:lstStyle/>
          <a:p>
            <a:pPr marL="574001" lvl="1" indent="-287001" algn="l">
              <a:lnSpc>
                <a:spcPts val="3722"/>
              </a:lnSpc>
              <a:buFont typeface="Arial"/>
              <a:buChar char="•"/>
            </a:pPr>
            <a:r>
              <a:rPr lang="en-US" sz="2658">
                <a:solidFill>
                  <a:srgbClr val="FFFFFF"/>
                </a:solidFill>
                <a:latin typeface="Now"/>
                <a:ea typeface="Now"/>
                <a:cs typeface="Now"/>
                <a:sym typeface="Now"/>
              </a:rPr>
              <a:t>Stress levels significantly affect work-life balance, with remote workers coping better than hybrid or onsite workers.</a:t>
            </a:r>
          </a:p>
          <a:p>
            <a:pPr algn="l">
              <a:lnSpc>
                <a:spcPts val="3722"/>
              </a:lnSpc>
            </a:pPr>
            <a:endParaRPr lang="en-US" sz="2658">
              <a:solidFill>
                <a:srgbClr val="FFFFFF"/>
              </a:solidFill>
              <a:latin typeface="Now"/>
              <a:ea typeface="Now"/>
              <a:cs typeface="Now"/>
              <a:sym typeface="Now"/>
            </a:endParaRPr>
          </a:p>
          <a:p>
            <a:pPr marL="574001" lvl="1" indent="-287001" algn="l">
              <a:lnSpc>
                <a:spcPts val="3722"/>
              </a:lnSpc>
              <a:buFont typeface="Arial"/>
              <a:buChar char="•"/>
            </a:pPr>
            <a:r>
              <a:rPr lang="en-US" sz="2658">
                <a:solidFill>
                  <a:srgbClr val="FFFFFF"/>
                </a:solidFill>
                <a:latin typeface="Now"/>
                <a:ea typeface="Now"/>
                <a:cs typeface="Now"/>
                <a:sym typeface="Now"/>
              </a:rPr>
              <a:t>Physical activity and good sleep quality help lower stress levels.</a:t>
            </a:r>
          </a:p>
          <a:p>
            <a:pPr algn="l">
              <a:lnSpc>
                <a:spcPts val="3722"/>
              </a:lnSpc>
            </a:pPr>
            <a:endParaRPr lang="en-US" sz="2658">
              <a:solidFill>
                <a:srgbClr val="FFFFFF"/>
              </a:solidFill>
              <a:latin typeface="Now"/>
              <a:ea typeface="Now"/>
              <a:cs typeface="Now"/>
              <a:sym typeface="Now"/>
            </a:endParaRPr>
          </a:p>
          <a:p>
            <a:pPr marL="574001" lvl="1" indent="-287001" algn="l">
              <a:lnSpc>
                <a:spcPts val="3722"/>
              </a:lnSpc>
              <a:buFont typeface="Arial"/>
              <a:buChar char="•"/>
            </a:pPr>
            <a:r>
              <a:rPr lang="en-US" sz="2658">
                <a:solidFill>
                  <a:srgbClr val="FFFFFF"/>
                </a:solidFill>
                <a:latin typeface="Now"/>
                <a:ea typeface="Now"/>
                <a:cs typeface="Now"/>
                <a:sym typeface="Now"/>
              </a:rPr>
              <a:t>Holistic interventions can improve overall employee well-being and workplace productivity</a:t>
            </a:r>
          </a:p>
        </p:txBody>
      </p:sp>
      <p:sp>
        <p:nvSpPr>
          <p:cNvPr id="11" name="TextBox 11"/>
          <p:cNvSpPr txBox="1"/>
          <p:nvPr/>
        </p:nvSpPr>
        <p:spPr>
          <a:xfrm>
            <a:off x="2479860" y="3016963"/>
            <a:ext cx="4221021" cy="547370"/>
          </a:xfrm>
          <a:prstGeom prst="rect">
            <a:avLst/>
          </a:prstGeom>
        </p:spPr>
        <p:txBody>
          <a:bodyPr lIns="0" tIns="0" rIns="0" bIns="0" rtlCol="0" anchor="t">
            <a:spAutoFit/>
          </a:bodyPr>
          <a:lstStyle/>
          <a:p>
            <a:pPr algn="l">
              <a:lnSpc>
                <a:spcPts val="4480"/>
              </a:lnSpc>
            </a:pPr>
            <a:r>
              <a:rPr lang="en-US" sz="3200">
                <a:solidFill>
                  <a:srgbClr val="FFFFFF"/>
                </a:solidFill>
                <a:latin typeface="Now"/>
                <a:ea typeface="Now"/>
                <a:cs typeface="Now"/>
                <a:sym typeface="Now"/>
              </a:rPr>
              <a:t>Conclusion 1</a:t>
            </a:r>
          </a:p>
        </p:txBody>
      </p:sp>
      <p:sp>
        <p:nvSpPr>
          <p:cNvPr id="12" name="TextBox 12"/>
          <p:cNvSpPr txBox="1"/>
          <p:nvPr/>
        </p:nvSpPr>
        <p:spPr>
          <a:xfrm>
            <a:off x="8998023" y="3945820"/>
            <a:ext cx="5950774" cy="4919570"/>
          </a:xfrm>
          <a:prstGeom prst="rect">
            <a:avLst/>
          </a:prstGeom>
        </p:spPr>
        <p:txBody>
          <a:bodyPr lIns="0" tIns="0" rIns="0" bIns="0" rtlCol="0" anchor="t">
            <a:spAutoFit/>
          </a:bodyPr>
          <a:lstStyle/>
          <a:p>
            <a:pPr marL="546649" lvl="1" indent="-273324" algn="l">
              <a:lnSpc>
                <a:spcPts val="3544"/>
              </a:lnSpc>
              <a:buFont typeface="Arial"/>
              <a:buChar char="•"/>
            </a:pPr>
            <a:r>
              <a:rPr lang="en-US" sz="2531">
                <a:solidFill>
                  <a:srgbClr val="FFFFFF"/>
                </a:solidFill>
                <a:latin typeface="Now"/>
                <a:ea typeface="Now"/>
                <a:cs typeface="Now"/>
                <a:sym typeface="Now"/>
              </a:rPr>
              <a:t>High stress levels increase the likelihood of burnout, anxiety, and depression.</a:t>
            </a:r>
          </a:p>
          <a:p>
            <a:pPr algn="l">
              <a:lnSpc>
                <a:spcPts val="3544"/>
              </a:lnSpc>
            </a:pPr>
            <a:endParaRPr lang="en-US" sz="2531">
              <a:solidFill>
                <a:srgbClr val="FFFFFF"/>
              </a:solidFill>
              <a:latin typeface="Now"/>
              <a:ea typeface="Now"/>
              <a:cs typeface="Now"/>
              <a:sym typeface="Now"/>
            </a:endParaRPr>
          </a:p>
          <a:p>
            <a:pPr marL="546649" lvl="1" indent="-273324" algn="l">
              <a:lnSpc>
                <a:spcPts val="3544"/>
              </a:lnSpc>
              <a:buFont typeface="Arial"/>
              <a:buChar char="•"/>
            </a:pPr>
            <a:r>
              <a:rPr lang="en-US" sz="2531">
                <a:solidFill>
                  <a:srgbClr val="FFFFFF"/>
                </a:solidFill>
                <a:latin typeface="Now"/>
                <a:ea typeface="Now"/>
                <a:cs typeface="Now"/>
                <a:sym typeface="Now"/>
              </a:rPr>
              <a:t>Healthcare and Retail industries face higher burnout rates compared to other sectors.</a:t>
            </a:r>
          </a:p>
          <a:p>
            <a:pPr algn="l">
              <a:lnSpc>
                <a:spcPts val="3544"/>
              </a:lnSpc>
            </a:pPr>
            <a:endParaRPr lang="en-US" sz="2531">
              <a:solidFill>
                <a:srgbClr val="FFFFFF"/>
              </a:solidFill>
              <a:latin typeface="Now"/>
              <a:ea typeface="Now"/>
              <a:cs typeface="Now"/>
              <a:sym typeface="Now"/>
            </a:endParaRPr>
          </a:p>
          <a:p>
            <a:pPr marL="546649" lvl="1" indent="-273324" algn="l">
              <a:lnSpc>
                <a:spcPts val="3544"/>
              </a:lnSpc>
              <a:buFont typeface="Arial"/>
              <a:buChar char="•"/>
            </a:pPr>
            <a:r>
              <a:rPr lang="en-US" sz="2531">
                <a:solidFill>
                  <a:srgbClr val="FFFFFF"/>
                </a:solidFill>
                <a:latin typeface="Now"/>
                <a:ea typeface="Now"/>
                <a:cs typeface="Now"/>
                <a:sym typeface="Now"/>
              </a:rPr>
              <a:t>Providing targeted mental health support is crucial for improving employee well-being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5" name="TextBox 5"/>
          <p:cNvSpPr txBox="1"/>
          <p:nvPr/>
        </p:nvSpPr>
        <p:spPr>
          <a:xfrm>
            <a:off x="4648200" y="3086100"/>
            <a:ext cx="9691246" cy="4534818"/>
          </a:xfrm>
          <a:prstGeom prst="rect">
            <a:avLst/>
          </a:prstGeom>
        </p:spPr>
        <p:txBody>
          <a:bodyPr lIns="0" tIns="0" rIns="0" bIns="0" rtlCol="0" anchor="t">
            <a:spAutoFit/>
          </a:bodyPr>
          <a:lstStyle/>
          <a:p>
            <a:pPr algn="l">
              <a:lnSpc>
                <a:spcPts val="9015"/>
              </a:lnSpc>
            </a:pPr>
            <a:r>
              <a:rPr lang="en-US" sz="6439" dirty="0">
                <a:solidFill>
                  <a:srgbClr val="FFFFFF"/>
                </a:solidFill>
                <a:latin typeface="TAN Nimbus"/>
                <a:ea typeface="TAN Nimbus"/>
                <a:cs typeface="TAN Nimbus"/>
                <a:sym typeface="TAN Nimbus"/>
              </a:rPr>
              <a:t>Thank you for joining us today!</a:t>
            </a:r>
          </a:p>
          <a:p>
            <a:pPr algn="l">
              <a:lnSpc>
                <a:spcPts val="9015"/>
              </a:lnSpc>
            </a:pPr>
            <a:endParaRPr lang="en-US" sz="6439" dirty="0">
              <a:solidFill>
                <a:srgbClr val="FFFFFF"/>
              </a:solidFill>
              <a:latin typeface="TAN Nimbus"/>
              <a:ea typeface="TAN Nimbus"/>
              <a:cs typeface="TAN Nimbus"/>
              <a:sym typeface="TAN Nimbus"/>
            </a:endParaRPr>
          </a:p>
          <a:p>
            <a:pPr algn="l">
              <a:lnSpc>
                <a:spcPts val="9015"/>
              </a:lnSpc>
            </a:pPr>
            <a:endParaRPr lang="en-US" sz="6439" dirty="0">
              <a:solidFill>
                <a:srgbClr val="FFFFFF"/>
              </a:solidFill>
              <a:latin typeface="TAN Nimbus"/>
              <a:ea typeface="TAN Nimbus"/>
              <a:cs typeface="TAN Nimbus"/>
              <a:sym typeface="TAN Nimbus"/>
            </a:endParaRPr>
          </a:p>
        </p:txBody>
      </p:sp>
      <p:sp>
        <p:nvSpPr>
          <p:cNvPr id="6" name="TextBox 6"/>
          <p:cNvSpPr txBox="1"/>
          <p:nvPr/>
        </p:nvSpPr>
        <p:spPr>
          <a:xfrm>
            <a:off x="6622477" y="7620918"/>
            <a:ext cx="9691246" cy="1103904"/>
          </a:xfrm>
          <a:prstGeom prst="rect">
            <a:avLst/>
          </a:prstGeom>
        </p:spPr>
        <p:txBody>
          <a:bodyPr lIns="0" tIns="0" rIns="0" bIns="0" rtlCol="0" anchor="t">
            <a:spAutoFit/>
          </a:bodyPr>
          <a:lstStyle/>
          <a:p>
            <a:pPr algn="l">
              <a:lnSpc>
                <a:spcPts val="9015"/>
              </a:lnSpc>
            </a:pPr>
            <a:r>
              <a:rPr lang="en-US" sz="6439" dirty="0">
                <a:solidFill>
                  <a:srgbClr val="FFFFFF"/>
                </a:solidFill>
                <a:latin typeface="TAN Nimbus"/>
                <a:ea typeface="TAN Nimbus"/>
                <a:cs typeface="TAN Nimbus"/>
                <a:sym typeface="TAN Nimbus"/>
              </a:rPr>
              <a:t>Q &amp; 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E9FF"/>
        </a:solidFill>
        <a:effectLst/>
      </p:bgPr>
    </p:bg>
    <p:spTree>
      <p:nvGrpSpPr>
        <p:cNvPr id="1" name=""/>
        <p:cNvGrpSpPr/>
        <p:nvPr/>
      </p:nvGrpSpPr>
      <p:grpSpPr>
        <a:xfrm>
          <a:off x="0" y="0"/>
          <a:ext cx="0" cy="0"/>
          <a:chOff x="0" y="0"/>
          <a:chExt cx="0" cy="0"/>
        </a:xfrm>
      </p:grpSpPr>
      <p:grpSp>
        <p:nvGrpSpPr>
          <p:cNvPr id="2" name="Group 2"/>
          <p:cNvGrpSpPr/>
          <p:nvPr/>
        </p:nvGrpSpPr>
        <p:grpSpPr>
          <a:xfrm>
            <a:off x="-1" y="28480"/>
            <a:ext cx="18288001" cy="6601889"/>
            <a:chOff x="0" y="0"/>
            <a:chExt cx="4356256" cy="1613953"/>
          </a:xfrm>
        </p:grpSpPr>
        <p:sp>
          <p:nvSpPr>
            <p:cNvPr id="3" name="Freeform 3"/>
            <p:cNvSpPr/>
            <p:nvPr/>
          </p:nvSpPr>
          <p:spPr>
            <a:xfrm>
              <a:off x="0" y="0"/>
              <a:ext cx="4356255" cy="1613953"/>
            </a:xfrm>
            <a:custGeom>
              <a:avLst/>
              <a:gdLst/>
              <a:ahLst/>
              <a:cxnLst/>
              <a:rect l="l" t="t" r="r" b="b"/>
              <a:pathLst>
                <a:path w="4356255" h="1613953">
                  <a:moveTo>
                    <a:pt x="0" y="0"/>
                  </a:moveTo>
                  <a:lnTo>
                    <a:pt x="4356255" y="0"/>
                  </a:lnTo>
                  <a:lnTo>
                    <a:pt x="4356255" y="1613953"/>
                  </a:lnTo>
                  <a:lnTo>
                    <a:pt x="0" y="1613953"/>
                  </a:lnTo>
                  <a:close/>
                </a:path>
              </a:pathLst>
            </a:custGeom>
            <a:solidFill>
              <a:srgbClr val="31356E"/>
            </a:solidFill>
          </p:spPr>
          <p:txBody>
            <a:bodyPr/>
            <a:lstStyle/>
            <a:p>
              <a:endParaRPr lang="en-IN"/>
            </a:p>
          </p:txBody>
        </p:sp>
        <p:sp>
          <p:nvSpPr>
            <p:cNvPr id="4" name="TextBox 4"/>
            <p:cNvSpPr txBox="1"/>
            <p:nvPr/>
          </p:nvSpPr>
          <p:spPr>
            <a:xfrm>
              <a:off x="0" y="-38100"/>
              <a:ext cx="4356256" cy="1652053"/>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840702" y="1126002"/>
            <a:ext cx="14447298" cy="2907432"/>
          </a:xfrm>
          <a:prstGeom prst="rect">
            <a:avLst/>
          </a:prstGeom>
        </p:spPr>
        <p:txBody>
          <a:bodyPr lIns="0" tIns="0" rIns="0" bIns="0" rtlCol="0" anchor="t">
            <a:spAutoFit/>
          </a:bodyPr>
          <a:lstStyle/>
          <a:p>
            <a:pPr algn="ctr">
              <a:lnSpc>
                <a:spcPts val="11172"/>
              </a:lnSpc>
            </a:pPr>
            <a:r>
              <a:rPr lang="en-US" sz="11638">
                <a:solidFill>
                  <a:srgbClr val="DAE9FF"/>
                </a:solidFill>
                <a:latin typeface="Futura Display"/>
                <a:ea typeface="Futura Display"/>
                <a:cs typeface="Futura Display"/>
                <a:sym typeface="Futura Display"/>
              </a:rPr>
              <a:t>DOES STRESS REALLY EFFECTS OUR LIVES?</a:t>
            </a:r>
          </a:p>
        </p:txBody>
      </p:sp>
      <p:sp>
        <p:nvSpPr>
          <p:cNvPr id="6" name="Freeform 6"/>
          <p:cNvSpPr/>
          <p:nvPr/>
        </p:nvSpPr>
        <p:spPr>
          <a:xfrm>
            <a:off x="0" y="2748981"/>
            <a:ext cx="4521509" cy="3783514"/>
          </a:xfrm>
          <a:custGeom>
            <a:avLst/>
            <a:gdLst/>
            <a:ahLst/>
            <a:cxnLst/>
            <a:rect l="l" t="t" r="r" b="b"/>
            <a:pathLst>
              <a:path w="4521509" h="3783514">
                <a:moveTo>
                  <a:pt x="0" y="0"/>
                </a:moveTo>
                <a:lnTo>
                  <a:pt x="4521509" y="0"/>
                </a:lnTo>
                <a:lnTo>
                  <a:pt x="4521509" y="3783514"/>
                </a:lnTo>
                <a:lnTo>
                  <a:pt x="0" y="3783514"/>
                </a:lnTo>
                <a:lnTo>
                  <a:pt x="0" y="0"/>
                </a:lnTo>
                <a:close/>
              </a:path>
            </a:pathLst>
          </a:custGeom>
          <a:blipFill>
            <a:blip r:embed="rId2"/>
            <a:stretch>
              <a:fillRect l="-10810" t="-4253" r="-20126"/>
            </a:stretch>
          </a:blipFill>
        </p:spPr>
        <p:txBody>
          <a:bodyPr/>
          <a:lstStyle/>
          <a:p>
            <a:endParaRPr lang="en-IN"/>
          </a:p>
        </p:txBody>
      </p:sp>
      <p:sp>
        <p:nvSpPr>
          <p:cNvPr id="7" name="TextBox 7"/>
          <p:cNvSpPr txBox="1"/>
          <p:nvPr/>
        </p:nvSpPr>
        <p:spPr>
          <a:xfrm>
            <a:off x="5616616" y="4269372"/>
            <a:ext cx="11812210" cy="1911055"/>
          </a:xfrm>
          <a:prstGeom prst="rect">
            <a:avLst/>
          </a:prstGeom>
        </p:spPr>
        <p:txBody>
          <a:bodyPr lIns="0" tIns="0" rIns="0" bIns="0" rtlCol="0" anchor="t">
            <a:spAutoFit/>
          </a:bodyPr>
          <a:lstStyle/>
          <a:p>
            <a:pPr algn="ctr">
              <a:lnSpc>
                <a:spcPts val="5156"/>
              </a:lnSpc>
              <a:spcBef>
                <a:spcPct val="0"/>
              </a:spcBef>
            </a:pPr>
            <a:r>
              <a:rPr lang="en-US" sz="3683">
                <a:solidFill>
                  <a:srgbClr val="DAE9FF"/>
                </a:solidFill>
                <a:latin typeface="Lexend Deca"/>
                <a:ea typeface="Lexend Deca"/>
                <a:cs typeface="Lexend Deca"/>
                <a:sym typeface="Lexend Deca"/>
              </a:rPr>
              <a:t>Stress is a natural part of life, but excessive stress can have far-reaching effects on our health, productivity, and overall quality of life</a:t>
            </a:r>
          </a:p>
        </p:txBody>
      </p:sp>
      <p:sp>
        <p:nvSpPr>
          <p:cNvPr id="8" name="TextBox 8"/>
          <p:cNvSpPr txBox="1"/>
          <p:nvPr/>
        </p:nvSpPr>
        <p:spPr>
          <a:xfrm>
            <a:off x="-209732" y="6630370"/>
            <a:ext cx="13509935" cy="647277"/>
          </a:xfrm>
          <a:prstGeom prst="rect">
            <a:avLst/>
          </a:prstGeom>
        </p:spPr>
        <p:txBody>
          <a:bodyPr lIns="0" tIns="0" rIns="0" bIns="0" rtlCol="0" anchor="t">
            <a:spAutoFit/>
          </a:bodyPr>
          <a:lstStyle/>
          <a:p>
            <a:pPr algn="ctr">
              <a:lnSpc>
                <a:spcPts val="5273"/>
              </a:lnSpc>
              <a:spcBef>
                <a:spcPct val="0"/>
              </a:spcBef>
            </a:pPr>
            <a:r>
              <a:rPr lang="en-US" sz="3766" u="sng">
                <a:solidFill>
                  <a:srgbClr val="000000"/>
                </a:solidFill>
                <a:latin typeface="Lazydog"/>
                <a:ea typeface="Lazydog"/>
                <a:cs typeface="Lazydog"/>
                <a:sym typeface="Lazydog"/>
              </a:rPr>
              <a:t>Factors  :</a:t>
            </a:r>
          </a:p>
        </p:txBody>
      </p:sp>
      <p:sp>
        <p:nvSpPr>
          <p:cNvPr id="9" name="TextBox 9"/>
          <p:cNvSpPr txBox="1"/>
          <p:nvPr/>
        </p:nvSpPr>
        <p:spPr>
          <a:xfrm>
            <a:off x="601056" y="7361384"/>
            <a:ext cx="11888358" cy="2897136"/>
          </a:xfrm>
          <a:prstGeom prst="rect">
            <a:avLst/>
          </a:prstGeom>
        </p:spPr>
        <p:txBody>
          <a:bodyPr lIns="0" tIns="0" rIns="0" bIns="0" rtlCol="0" anchor="t">
            <a:spAutoFit/>
          </a:bodyPr>
          <a:lstStyle/>
          <a:p>
            <a:pPr algn="ctr">
              <a:lnSpc>
                <a:spcPts val="4640"/>
              </a:lnSpc>
            </a:pPr>
            <a:r>
              <a:rPr lang="en-US" sz="3314">
                <a:solidFill>
                  <a:srgbClr val="000000"/>
                </a:solidFill>
                <a:latin typeface="Lazydog"/>
                <a:ea typeface="Lazydog"/>
                <a:cs typeface="Lazydog"/>
                <a:sym typeface="Lazydog"/>
              </a:rPr>
              <a:t>1. Productivity</a:t>
            </a:r>
          </a:p>
          <a:p>
            <a:pPr algn="ctr">
              <a:lnSpc>
                <a:spcPts val="4640"/>
              </a:lnSpc>
            </a:pPr>
            <a:endParaRPr lang="en-US" sz="3314">
              <a:solidFill>
                <a:srgbClr val="000000"/>
              </a:solidFill>
              <a:latin typeface="Lazydog"/>
              <a:ea typeface="Lazydog"/>
              <a:cs typeface="Lazydog"/>
              <a:sym typeface="Lazydog"/>
            </a:endParaRPr>
          </a:p>
          <a:p>
            <a:pPr algn="ctr">
              <a:lnSpc>
                <a:spcPts val="4640"/>
              </a:lnSpc>
            </a:pPr>
            <a:endParaRPr lang="en-US" sz="3314">
              <a:solidFill>
                <a:srgbClr val="000000"/>
              </a:solidFill>
              <a:latin typeface="Lazydog"/>
              <a:ea typeface="Lazydog"/>
              <a:cs typeface="Lazydog"/>
              <a:sym typeface="Lazydog"/>
            </a:endParaRPr>
          </a:p>
          <a:p>
            <a:pPr algn="ctr">
              <a:lnSpc>
                <a:spcPts val="4640"/>
              </a:lnSpc>
            </a:pPr>
            <a:endParaRPr lang="en-US" sz="3314">
              <a:solidFill>
                <a:srgbClr val="000000"/>
              </a:solidFill>
              <a:latin typeface="Lazydog"/>
              <a:ea typeface="Lazydog"/>
              <a:cs typeface="Lazydog"/>
              <a:sym typeface="Lazydog"/>
            </a:endParaRPr>
          </a:p>
          <a:p>
            <a:pPr algn="ctr">
              <a:lnSpc>
                <a:spcPts val="4640"/>
              </a:lnSpc>
              <a:spcBef>
                <a:spcPct val="0"/>
              </a:spcBef>
            </a:pPr>
            <a:endParaRPr lang="en-US" sz="3314">
              <a:solidFill>
                <a:srgbClr val="000000"/>
              </a:solidFill>
              <a:latin typeface="Lazydog"/>
              <a:ea typeface="Lazydog"/>
              <a:cs typeface="Lazydog"/>
              <a:sym typeface="Lazydog"/>
            </a:endParaRPr>
          </a:p>
        </p:txBody>
      </p:sp>
      <p:sp>
        <p:nvSpPr>
          <p:cNvPr id="10" name="TextBox 10"/>
          <p:cNvSpPr txBox="1"/>
          <p:nvPr/>
        </p:nvSpPr>
        <p:spPr>
          <a:xfrm>
            <a:off x="337661" y="8050753"/>
            <a:ext cx="11888358" cy="2316111"/>
          </a:xfrm>
          <a:prstGeom prst="rect">
            <a:avLst/>
          </a:prstGeom>
        </p:spPr>
        <p:txBody>
          <a:bodyPr lIns="0" tIns="0" rIns="0" bIns="0" rtlCol="0" anchor="t">
            <a:spAutoFit/>
          </a:bodyPr>
          <a:lstStyle/>
          <a:p>
            <a:pPr algn="ctr">
              <a:lnSpc>
                <a:spcPts val="4640"/>
              </a:lnSpc>
            </a:pPr>
            <a:r>
              <a:rPr lang="en-US" sz="3314">
                <a:solidFill>
                  <a:srgbClr val="000000"/>
                </a:solidFill>
                <a:latin typeface="Lazydog"/>
                <a:ea typeface="Lazydog"/>
                <a:cs typeface="Lazydog"/>
                <a:sym typeface="Lazydog"/>
              </a:rPr>
              <a:t>2. Work life </a:t>
            </a:r>
          </a:p>
          <a:p>
            <a:pPr algn="ctr">
              <a:lnSpc>
                <a:spcPts val="4640"/>
              </a:lnSpc>
            </a:pPr>
            <a:endParaRPr lang="en-US" sz="3314">
              <a:solidFill>
                <a:srgbClr val="000000"/>
              </a:solidFill>
              <a:latin typeface="Lazydog"/>
              <a:ea typeface="Lazydog"/>
              <a:cs typeface="Lazydog"/>
              <a:sym typeface="Lazydog"/>
            </a:endParaRPr>
          </a:p>
          <a:p>
            <a:pPr algn="ctr">
              <a:lnSpc>
                <a:spcPts val="4640"/>
              </a:lnSpc>
            </a:pPr>
            <a:endParaRPr lang="en-US" sz="3314">
              <a:solidFill>
                <a:srgbClr val="000000"/>
              </a:solidFill>
              <a:latin typeface="Lazydog"/>
              <a:ea typeface="Lazydog"/>
              <a:cs typeface="Lazydog"/>
              <a:sym typeface="Lazydog"/>
            </a:endParaRPr>
          </a:p>
          <a:p>
            <a:pPr algn="ctr">
              <a:lnSpc>
                <a:spcPts val="4640"/>
              </a:lnSpc>
              <a:spcBef>
                <a:spcPct val="0"/>
              </a:spcBef>
            </a:pPr>
            <a:endParaRPr lang="en-US" sz="3314">
              <a:solidFill>
                <a:srgbClr val="000000"/>
              </a:solidFill>
              <a:latin typeface="Lazydog"/>
              <a:ea typeface="Lazydog"/>
              <a:cs typeface="Lazydog"/>
              <a:sym typeface="Lazydog"/>
            </a:endParaRPr>
          </a:p>
        </p:txBody>
      </p:sp>
      <p:sp>
        <p:nvSpPr>
          <p:cNvPr id="11" name="TextBox 11"/>
          <p:cNvSpPr txBox="1"/>
          <p:nvPr/>
        </p:nvSpPr>
        <p:spPr>
          <a:xfrm>
            <a:off x="736458" y="8786092"/>
            <a:ext cx="11888358" cy="1735086"/>
          </a:xfrm>
          <a:prstGeom prst="rect">
            <a:avLst/>
          </a:prstGeom>
        </p:spPr>
        <p:txBody>
          <a:bodyPr lIns="0" tIns="0" rIns="0" bIns="0" rtlCol="0" anchor="t">
            <a:spAutoFit/>
          </a:bodyPr>
          <a:lstStyle/>
          <a:p>
            <a:pPr algn="ctr">
              <a:lnSpc>
                <a:spcPts val="4640"/>
              </a:lnSpc>
            </a:pPr>
            <a:r>
              <a:rPr lang="en-US" sz="3314">
                <a:solidFill>
                  <a:srgbClr val="000000"/>
                </a:solidFill>
                <a:latin typeface="Lazydog"/>
                <a:ea typeface="Lazydog"/>
                <a:cs typeface="Lazydog"/>
                <a:sym typeface="Lazydog"/>
              </a:rPr>
              <a:t>3. Mental Health</a:t>
            </a:r>
          </a:p>
          <a:p>
            <a:pPr algn="ctr">
              <a:lnSpc>
                <a:spcPts val="4640"/>
              </a:lnSpc>
            </a:pPr>
            <a:endParaRPr lang="en-US" sz="3314">
              <a:solidFill>
                <a:srgbClr val="000000"/>
              </a:solidFill>
              <a:latin typeface="Lazydog"/>
              <a:ea typeface="Lazydog"/>
              <a:cs typeface="Lazydog"/>
              <a:sym typeface="Lazydog"/>
            </a:endParaRPr>
          </a:p>
          <a:p>
            <a:pPr algn="ctr">
              <a:lnSpc>
                <a:spcPts val="4640"/>
              </a:lnSpc>
              <a:spcBef>
                <a:spcPct val="0"/>
              </a:spcBef>
            </a:pPr>
            <a:endParaRPr lang="en-US" sz="3314">
              <a:solidFill>
                <a:srgbClr val="000000"/>
              </a:solidFill>
              <a:latin typeface="Lazydog"/>
              <a:ea typeface="Lazydog"/>
              <a:cs typeface="Lazydog"/>
              <a:sym typeface="Lazydog"/>
            </a:endParaRPr>
          </a:p>
        </p:txBody>
      </p:sp>
      <p:sp>
        <p:nvSpPr>
          <p:cNvPr id="12" name="TextBox 12"/>
          <p:cNvSpPr txBox="1"/>
          <p:nvPr/>
        </p:nvSpPr>
        <p:spPr>
          <a:xfrm>
            <a:off x="875056" y="9465212"/>
            <a:ext cx="11888358" cy="573036"/>
          </a:xfrm>
          <a:prstGeom prst="rect">
            <a:avLst/>
          </a:prstGeom>
        </p:spPr>
        <p:txBody>
          <a:bodyPr lIns="0" tIns="0" rIns="0" bIns="0" rtlCol="0" anchor="t">
            <a:spAutoFit/>
          </a:bodyPr>
          <a:lstStyle/>
          <a:p>
            <a:pPr algn="ctr">
              <a:lnSpc>
                <a:spcPts val="4640"/>
              </a:lnSpc>
              <a:spcBef>
                <a:spcPct val="0"/>
              </a:spcBef>
            </a:pPr>
            <a:r>
              <a:rPr lang="en-US" sz="3314">
                <a:solidFill>
                  <a:srgbClr val="000000"/>
                </a:solidFill>
                <a:latin typeface="Lazydog"/>
                <a:ea typeface="Lazydog"/>
                <a:cs typeface="Lazydog"/>
                <a:sym typeface="Lazydog"/>
              </a:rPr>
              <a:t>4. Physical Health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E9FF"/>
        </a:solidFill>
        <a:effectLst/>
      </p:bgPr>
    </p:bg>
    <p:spTree>
      <p:nvGrpSpPr>
        <p:cNvPr id="1" name=""/>
        <p:cNvGrpSpPr/>
        <p:nvPr/>
      </p:nvGrpSpPr>
      <p:grpSpPr>
        <a:xfrm>
          <a:off x="0" y="0"/>
          <a:ext cx="0" cy="0"/>
          <a:chOff x="0" y="0"/>
          <a:chExt cx="0" cy="0"/>
        </a:xfrm>
      </p:grpSpPr>
      <p:grpSp>
        <p:nvGrpSpPr>
          <p:cNvPr id="2" name="Group 2"/>
          <p:cNvGrpSpPr/>
          <p:nvPr/>
        </p:nvGrpSpPr>
        <p:grpSpPr>
          <a:xfrm>
            <a:off x="0" y="-565993"/>
            <a:ext cx="18375158" cy="4268064"/>
            <a:chOff x="0" y="0"/>
            <a:chExt cx="4356256" cy="961137"/>
          </a:xfrm>
        </p:grpSpPr>
        <p:sp>
          <p:nvSpPr>
            <p:cNvPr id="3" name="Freeform 3"/>
            <p:cNvSpPr/>
            <p:nvPr/>
          </p:nvSpPr>
          <p:spPr>
            <a:xfrm>
              <a:off x="0" y="0"/>
              <a:ext cx="4356255" cy="961137"/>
            </a:xfrm>
            <a:custGeom>
              <a:avLst/>
              <a:gdLst/>
              <a:ahLst/>
              <a:cxnLst/>
              <a:rect l="l" t="t" r="r" b="b"/>
              <a:pathLst>
                <a:path w="4356255" h="961137">
                  <a:moveTo>
                    <a:pt x="0" y="0"/>
                  </a:moveTo>
                  <a:lnTo>
                    <a:pt x="4356255" y="0"/>
                  </a:lnTo>
                  <a:lnTo>
                    <a:pt x="4356255" y="961137"/>
                  </a:lnTo>
                  <a:lnTo>
                    <a:pt x="0" y="961137"/>
                  </a:lnTo>
                  <a:close/>
                </a:path>
              </a:pathLst>
            </a:custGeom>
            <a:solidFill>
              <a:srgbClr val="31356E"/>
            </a:solidFill>
          </p:spPr>
          <p:txBody>
            <a:bodyPr/>
            <a:lstStyle/>
            <a:p>
              <a:endParaRPr lang="en-IN"/>
            </a:p>
          </p:txBody>
        </p:sp>
        <p:sp>
          <p:nvSpPr>
            <p:cNvPr id="4" name="TextBox 4"/>
            <p:cNvSpPr txBox="1"/>
            <p:nvPr/>
          </p:nvSpPr>
          <p:spPr>
            <a:xfrm>
              <a:off x="0" y="-38100"/>
              <a:ext cx="4356256" cy="99923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851592" y="2963140"/>
            <a:ext cx="5275204" cy="527520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72687" y="4983174"/>
            <a:ext cx="4444268" cy="444426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E5E8"/>
            </a:solidFill>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71054" y="4000492"/>
            <a:ext cx="5275204" cy="527520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solidFill>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2"/>
          <a:stretch>
            <a:fillRect/>
          </a:stretch>
        </p:blipFill>
        <p:spPr>
          <a:xfrm>
            <a:off x="14883445" y="6914332"/>
            <a:ext cx="3491713" cy="3491713"/>
          </a:xfrm>
          <a:prstGeom prst="rect">
            <a:avLst/>
          </a:prstGeom>
        </p:spPr>
      </p:pic>
      <p:sp>
        <p:nvSpPr>
          <p:cNvPr id="15" name="Freeform 15"/>
          <p:cNvSpPr/>
          <p:nvPr/>
        </p:nvSpPr>
        <p:spPr>
          <a:xfrm>
            <a:off x="14831489" y="123525"/>
            <a:ext cx="3407488" cy="3407488"/>
          </a:xfrm>
          <a:custGeom>
            <a:avLst/>
            <a:gdLst/>
            <a:ahLst/>
            <a:cxnLst/>
            <a:rect l="l" t="t" r="r" b="b"/>
            <a:pathLst>
              <a:path w="3407488" h="3407488">
                <a:moveTo>
                  <a:pt x="0" y="0"/>
                </a:moveTo>
                <a:lnTo>
                  <a:pt x="3407488" y="0"/>
                </a:lnTo>
                <a:lnTo>
                  <a:pt x="3407488" y="3407489"/>
                </a:lnTo>
                <a:lnTo>
                  <a:pt x="0" y="3407489"/>
                </a:lnTo>
                <a:lnTo>
                  <a:pt x="0" y="0"/>
                </a:lnTo>
                <a:close/>
              </a:path>
            </a:pathLst>
          </a:custGeom>
          <a:blipFill>
            <a:blip r:embed="rId3"/>
            <a:stretch>
              <a:fillRect/>
            </a:stretch>
          </a:blipFill>
        </p:spPr>
        <p:txBody>
          <a:bodyPr/>
          <a:lstStyle/>
          <a:p>
            <a:endParaRPr lang="en-IN"/>
          </a:p>
        </p:txBody>
      </p:sp>
      <p:sp>
        <p:nvSpPr>
          <p:cNvPr id="16" name="TextBox 16"/>
          <p:cNvSpPr txBox="1"/>
          <p:nvPr/>
        </p:nvSpPr>
        <p:spPr>
          <a:xfrm>
            <a:off x="-1519106" y="333075"/>
            <a:ext cx="11161379" cy="1268485"/>
          </a:xfrm>
          <a:prstGeom prst="rect">
            <a:avLst/>
          </a:prstGeom>
        </p:spPr>
        <p:txBody>
          <a:bodyPr lIns="0" tIns="0" rIns="0" bIns="0" rtlCol="0" anchor="t">
            <a:spAutoFit/>
          </a:bodyPr>
          <a:lstStyle/>
          <a:p>
            <a:pPr algn="ctr">
              <a:lnSpc>
                <a:spcPts val="9352"/>
              </a:lnSpc>
            </a:pPr>
            <a:r>
              <a:rPr lang="en-US" sz="9741" u="sng">
                <a:solidFill>
                  <a:srgbClr val="DAE9FF"/>
                </a:solidFill>
                <a:latin typeface="Futura Display"/>
                <a:ea typeface="Futura Display"/>
                <a:cs typeface="Futura Display"/>
                <a:sym typeface="Futura Display"/>
              </a:rPr>
              <a:t>DATA OVERVIEW:</a:t>
            </a:r>
          </a:p>
        </p:txBody>
      </p:sp>
      <p:sp>
        <p:nvSpPr>
          <p:cNvPr id="17" name="TextBox 17"/>
          <p:cNvSpPr txBox="1"/>
          <p:nvPr/>
        </p:nvSpPr>
        <p:spPr>
          <a:xfrm>
            <a:off x="6594497" y="6761459"/>
            <a:ext cx="3400648" cy="1672088"/>
          </a:xfrm>
          <a:prstGeom prst="rect">
            <a:avLst/>
          </a:prstGeom>
        </p:spPr>
        <p:txBody>
          <a:bodyPr lIns="0" tIns="0" rIns="0" bIns="0" rtlCol="0" anchor="t">
            <a:spAutoFit/>
          </a:bodyPr>
          <a:lstStyle/>
          <a:p>
            <a:pPr algn="ctr">
              <a:lnSpc>
                <a:spcPts val="3365"/>
              </a:lnSpc>
            </a:pPr>
            <a:r>
              <a:rPr lang="en-US" sz="2901">
                <a:solidFill>
                  <a:srgbClr val="31356E"/>
                </a:solidFill>
                <a:latin typeface="Lexend Deca"/>
                <a:ea typeface="Lexend Deca"/>
                <a:cs typeface="Lexend Deca"/>
                <a:sym typeface="Lexend Deca"/>
              </a:rPr>
              <a:t>HOURS WORKED, NUMBER OF VIRTUAL MEETINGS</a:t>
            </a:r>
          </a:p>
        </p:txBody>
      </p:sp>
      <p:sp>
        <p:nvSpPr>
          <p:cNvPr id="18" name="TextBox 18"/>
          <p:cNvSpPr txBox="1"/>
          <p:nvPr/>
        </p:nvSpPr>
        <p:spPr>
          <a:xfrm>
            <a:off x="1818658" y="6029558"/>
            <a:ext cx="4179996" cy="1061984"/>
          </a:xfrm>
          <a:prstGeom prst="rect">
            <a:avLst/>
          </a:prstGeom>
        </p:spPr>
        <p:txBody>
          <a:bodyPr lIns="0" tIns="0" rIns="0" bIns="0" rtlCol="0" anchor="t">
            <a:spAutoFit/>
          </a:bodyPr>
          <a:lstStyle/>
          <a:p>
            <a:pPr algn="ctr">
              <a:lnSpc>
                <a:spcPts val="4228"/>
              </a:lnSpc>
            </a:pPr>
            <a:r>
              <a:rPr lang="en-US" sz="3645">
                <a:solidFill>
                  <a:srgbClr val="DAE9FF"/>
                </a:solidFill>
                <a:latin typeface="Lexend Deca"/>
                <a:ea typeface="Lexend Deca"/>
                <a:cs typeface="Lexend Deca"/>
                <a:sym typeface="Lexend Deca"/>
              </a:rPr>
              <a:t>AGE, GENDER, WORK LOCATION</a:t>
            </a:r>
          </a:p>
        </p:txBody>
      </p:sp>
      <p:sp>
        <p:nvSpPr>
          <p:cNvPr id="19" name="TextBox 19"/>
          <p:cNvSpPr txBox="1"/>
          <p:nvPr/>
        </p:nvSpPr>
        <p:spPr>
          <a:xfrm>
            <a:off x="10302928" y="5284253"/>
            <a:ext cx="3795068" cy="2812564"/>
          </a:xfrm>
          <a:prstGeom prst="rect">
            <a:avLst/>
          </a:prstGeom>
        </p:spPr>
        <p:txBody>
          <a:bodyPr lIns="0" tIns="0" rIns="0" bIns="0" rtlCol="0" anchor="t">
            <a:spAutoFit/>
          </a:bodyPr>
          <a:lstStyle/>
          <a:p>
            <a:pPr marL="519078" lvl="1" indent="-259539" algn="ctr">
              <a:lnSpc>
                <a:spcPts val="2788"/>
              </a:lnSpc>
              <a:buFont typeface="Arial"/>
              <a:buChar char="•"/>
            </a:pPr>
            <a:r>
              <a:rPr lang="en-US" sz="2404">
                <a:solidFill>
                  <a:srgbClr val="DAE9FF"/>
                </a:solidFill>
                <a:latin typeface="Lexend Deca"/>
                <a:ea typeface="Lexend Deca"/>
                <a:cs typeface="Lexend Deca"/>
                <a:sym typeface="Lexend Deca"/>
              </a:rPr>
              <a:t>STRESS LEVELS</a:t>
            </a:r>
          </a:p>
          <a:p>
            <a:pPr marL="519078" lvl="1" indent="-259539" algn="ctr">
              <a:lnSpc>
                <a:spcPts val="2788"/>
              </a:lnSpc>
              <a:buFont typeface="Arial"/>
              <a:buChar char="•"/>
            </a:pPr>
            <a:r>
              <a:rPr lang="en-US" sz="2404">
                <a:solidFill>
                  <a:srgbClr val="DAE9FF"/>
                </a:solidFill>
                <a:latin typeface="Lexend Deca"/>
                <a:ea typeface="Lexend Deca"/>
                <a:cs typeface="Lexend Deca"/>
                <a:sym typeface="Lexend Deca"/>
              </a:rPr>
              <a:t>PHYSICAL ACTIVITY</a:t>
            </a:r>
          </a:p>
          <a:p>
            <a:pPr marL="519078" lvl="1" indent="-259539" algn="ctr">
              <a:lnSpc>
                <a:spcPts val="2788"/>
              </a:lnSpc>
              <a:buFont typeface="Arial"/>
              <a:buChar char="•"/>
            </a:pPr>
            <a:r>
              <a:rPr lang="en-US" sz="2404">
                <a:solidFill>
                  <a:srgbClr val="DAE9FF"/>
                </a:solidFill>
                <a:latin typeface="Lexend Deca"/>
                <a:ea typeface="Lexend Deca"/>
                <a:cs typeface="Lexend Deca"/>
                <a:sym typeface="Lexend Deca"/>
              </a:rPr>
              <a:t>SLEEP QUALITY</a:t>
            </a:r>
          </a:p>
          <a:p>
            <a:pPr marL="519078" lvl="1" indent="-259539" algn="ctr">
              <a:lnSpc>
                <a:spcPts val="2788"/>
              </a:lnSpc>
              <a:buFont typeface="Arial"/>
              <a:buChar char="•"/>
            </a:pPr>
            <a:r>
              <a:rPr lang="en-US" sz="2404">
                <a:solidFill>
                  <a:srgbClr val="DAE9FF"/>
                </a:solidFill>
                <a:latin typeface="Lexend Deca"/>
                <a:ea typeface="Lexend Deca"/>
                <a:cs typeface="Lexend Deca"/>
                <a:sym typeface="Lexend Deca"/>
              </a:rPr>
              <a:t>REMOTE WORK SATISFACTION</a:t>
            </a:r>
          </a:p>
          <a:p>
            <a:pPr marL="519078" lvl="1" indent="-259539" algn="ctr">
              <a:lnSpc>
                <a:spcPts val="2788"/>
              </a:lnSpc>
              <a:buFont typeface="Arial"/>
              <a:buChar char="•"/>
            </a:pPr>
            <a:r>
              <a:rPr lang="en-US" sz="2404">
                <a:solidFill>
                  <a:srgbClr val="DAE9FF"/>
                </a:solidFill>
                <a:latin typeface="Lexend Deca"/>
                <a:ea typeface="Lexend Deca"/>
                <a:cs typeface="Lexend Deca"/>
                <a:sym typeface="Lexend Deca"/>
              </a:rPr>
              <a:t>WORK-LIFE BALANCE RATING</a:t>
            </a:r>
          </a:p>
          <a:p>
            <a:pPr algn="ctr">
              <a:lnSpc>
                <a:spcPts val="2788"/>
              </a:lnSpc>
            </a:pPr>
            <a:endParaRPr lang="en-US" sz="2404">
              <a:solidFill>
                <a:srgbClr val="DAE9FF"/>
              </a:solidFill>
              <a:latin typeface="Lexend Deca"/>
              <a:ea typeface="Lexend Deca"/>
              <a:cs typeface="Lexend Deca"/>
              <a:sym typeface="Lexend Deca"/>
            </a:endParaRPr>
          </a:p>
        </p:txBody>
      </p:sp>
      <p:sp>
        <p:nvSpPr>
          <p:cNvPr id="20" name="TextBox 20"/>
          <p:cNvSpPr txBox="1"/>
          <p:nvPr/>
        </p:nvSpPr>
        <p:spPr>
          <a:xfrm>
            <a:off x="-154988" y="2943751"/>
            <a:ext cx="7284464" cy="830582"/>
          </a:xfrm>
          <a:prstGeom prst="rect">
            <a:avLst/>
          </a:prstGeom>
        </p:spPr>
        <p:txBody>
          <a:bodyPr lIns="0" tIns="0" rIns="0" bIns="0" rtlCol="0" anchor="t">
            <a:spAutoFit/>
          </a:bodyPr>
          <a:lstStyle/>
          <a:p>
            <a:pPr algn="ctr">
              <a:lnSpc>
                <a:spcPts val="6103"/>
              </a:lnSpc>
            </a:pPr>
            <a:r>
              <a:rPr lang="en-US" sz="6358">
                <a:solidFill>
                  <a:srgbClr val="DAE9FF"/>
                </a:solidFill>
                <a:latin typeface="Futura Display"/>
                <a:ea typeface="Futura Display"/>
                <a:cs typeface="Futura Display"/>
                <a:sym typeface="Futura Display"/>
              </a:rPr>
              <a:t>KEY COLUMNS: </a:t>
            </a:r>
          </a:p>
        </p:txBody>
      </p:sp>
      <p:sp>
        <p:nvSpPr>
          <p:cNvPr id="21" name="TextBox 21"/>
          <p:cNvSpPr txBox="1"/>
          <p:nvPr/>
        </p:nvSpPr>
        <p:spPr>
          <a:xfrm>
            <a:off x="1818658" y="5265203"/>
            <a:ext cx="4191816" cy="483083"/>
          </a:xfrm>
          <a:prstGeom prst="rect">
            <a:avLst/>
          </a:prstGeom>
        </p:spPr>
        <p:txBody>
          <a:bodyPr lIns="0" tIns="0" rIns="0" bIns="0" rtlCol="0" anchor="t">
            <a:spAutoFit/>
          </a:bodyPr>
          <a:lstStyle/>
          <a:p>
            <a:pPr algn="ctr">
              <a:lnSpc>
                <a:spcPts val="3735"/>
              </a:lnSpc>
            </a:pPr>
            <a:r>
              <a:rPr lang="en-US" sz="3219" u="sng">
                <a:solidFill>
                  <a:srgbClr val="DAE9FF"/>
                </a:solidFill>
                <a:latin typeface="Archivo Black"/>
                <a:ea typeface="Archivo Black"/>
                <a:cs typeface="Archivo Black"/>
                <a:sym typeface="Archivo Black"/>
              </a:rPr>
              <a:t>DEMOGRAPHICS</a:t>
            </a:r>
          </a:p>
        </p:txBody>
      </p:sp>
      <p:sp>
        <p:nvSpPr>
          <p:cNvPr id="22" name="TextBox 22"/>
          <p:cNvSpPr txBox="1"/>
          <p:nvPr/>
        </p:nvSpPr>
        <p:spPr>
          <a:xfrm>
            <a:off x="6594497" y="6319203"/>
            <a:ext cx="3400648" cy="374752"/>
          </a:xfrm>
          <a:prstGeom prst="rect">
            <a:avLst/>
          </a:prstGeom>
        </p:spPr>
        <p:txBody>
          <a:bodyPr lIns="0" tIns="0" rIns="0" bIns="0" rtlCol="0" anchor="t">
            <a:spAutoFit/>
          </a:bodyPr>
          <a:lstStyle/>
          <a:p>
            <a:pPr algn="ctr">
              <a:lnSpc>
                <a:spcPts val="2923"/>
              </a:lnSpc>
            </a:pPr>
            <a:r>
              <a:rPr lang="en-US" sz="2520" u="sng">
                <a:solidFill>
                  <a:srgbClr val="31356E"/>
                </a:solidFill>
                <a:latin typeface="League Spartan"/>
                <a:ea typeface="League Spartan"/>
                <a:cs typeface="League Spartan"/>
                <a:sym typeface="League Spartan"/>
              </a:rPr>
              <a:t>WORK METRICS</a:t>
            </a:r>
          </a:p>
        </p:txBody>
      </p:sp>
      <p:sp>
        <p:nvSpPr>
          <p:cNvPr id="23" name="TextBox 23"/>
          <p:cNvSpPr txBox="1"/>
          <p:nvPr/>
        </p:nvSpPr>
        <p:spPr>
          <a:xfrm>
            <a:off x="10042192" y="4406799"/>
            <a:ext cx="4894004" cy="736701"/>
          </a:xfrm>
          <a:prstGeom prst="rect">
            <a:avLst/>
          </a:prstGeom>
        </p:spPr>
        <p:txBody>
          <a:bodyPr lIns="0" tIns="0" rIns="0" bIns="0" rtlCol="0" anchor="t">
            <a:spAutoFit/>
          </a:bodyPr>
          <a:lstStyle/>
          <a:p>
            <a:pPr algn="ctr">
              <a:lnSpc>
                <a:spcPts val="2922"/>
              </a:lnSpc>
            </a:pPr>
            <a:r>
              <a:rPr lang="en-US" sz="2519" u="sng">
                <a:solidFill>
                  <a:srgbClr val="DAE9FF"/>
                </a:solidFill>
                <a:latin typeface="Archivo Black"/>
                <a:ea typeface="Archivo Black"/>
                <a:cs typeface="Archivo Black"/>
                <a:sym typeface="Archivo Black"/>
              </a:rPr>
              <a:t>HEALTH &amp; SATISFACTION METRICS</a:t>
            </a:r>
          </a:p>
        </p:txBody>
      </p:sp>
      <p:sp>
        <p:nvSpPr>
          <p:cNvPr id="24" name="TextBox 24"/>
          <p:cNvSpPr txBox="1"/>
          <p:nvPr/>
        </p:nvSpPr>
        <p:spPr>
          <a:xfrm>
            <a:off x="14831489" y="6135883"/>
            <a:ext cx="3683622" cy="1004420"/>
          </a:xfrm>
          <a:prstGeom prst="rect">
            <a:avLst/>
          </a:prstGeom>
        </p:spPr>
        <p:txBody>
          <a:bodyPr lIns="0" tIns="0" rIns="0" bIns="0" rtlCol="0" anchor="t">
            <a:spAutoFit/>
          </a:bodyPr>
          <a:lstStyle/>
          <a:p>
            <a:pPr algn="ctr">
              <a:lnSpc>
                <a:spcPts val="3913"/>
              </a:lnSpc>
            </a:pPr>
            <a:r>
              <a:rPr lang="en-US" sz="3373" u="sng">
                <a:solidFill>
                  <a:srgbClr val="004AAD"/>
                </a:solidFill>
                <a:latin typeface="Archivo Black"/>
                <a:ea typeface="Archivo Black"/>
                <a:cs typeface="Archivo Black"/>
                <a:sym typeface="Archivo Black"/>
              </a:rPr>
              <a:t>TOTAL RECORDS</a:t>
            </a:r>
          </a:p>
        </p:txBody>
      </p:sp>
      <p:sp>
        <p:nvSpPr>
          <p:cNvPr id="25" name="TextBox 25"/>
          <p:cNvSpPr txBox="1"/>
          <p:nvPr/>
        </p:nvSpPr>
        <p:spPr>
          <a:xfrm>
            <a:off x="15002955" y="8443072"/>
            <a:ext cx="3252693" cy="443759"/>
          </a:xfrm>
          <a:prstGeom prst="rect">
            <a:avLst/>
          </a:prstGeom>
        </p:spPr>
        <p:txBody>
          <a:bodyPr lIns="0" tIns="0" rIns="0" bIns="0" rtlCol="0" anchor="t">
            <a:spAutoFit/>
          </a:bodyPr>
          <a:lstStyle/>
          <a:p>
            <a:pPr algn="ctr">
              <a:lnSpc>
                <a:spcPts val="3455"/>
              </a:lnSpc>
            </a:pPr>
            <a:r>
              <a:rPr lang="en-US" sz="2979">
                <a:solidFill>
                  <a:srgbClr val="000000"/>
                </a:solidFill>
                <a:latin typeface="Archivo Black"/>
                <a:ea typeface="Archivo Black"/>
                <a:cs typeface="Archivo Black"/>
                <a:sym typeface="Archivo Black"/>
              </a:rPr>
              <a:t>5000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E9FF"/>
        </a:solidFill>
        <a:effectLst/>
      </p:bgPr>
    </p:bg>
    <p:spTree>
      <p:nvGrpSpPr>
        <p:cNvPr id="1" name=""/>
        <p:cNvGrpSpPr/>
        <p:nvPr/>
      </p:nvGrpSpPr>
      <p:grpSpPr>
        <a:xfrm>
          <a:off x="0" y="0"/>
          <a:ext cx="0" cy="0"/>
          <a:chOff x="0" y="0"/>
          <a:chExt cx="0" cy="0"/>
        </a:xfrm>
      </p:grpSpPr>
      <p:grpSp>
        <p:nvGrpSpPr>
          <p:cNvPr id="2" name="Group 2"/>
          <p:cNvGrpSpPr/>
          <p:nvPr/>
        </p:nvGrpSpPr>
        <p:grpSpPr>
          <a:xfrm>
            <a:off x="-361272" y="0"/>
            <a:ext cx="9246124" cy="10287000"/>
            <a:chOff x="0" y="0"/>
            <a:chExt cx="2082160" cy="2525026"/>
          </a:xfrm>
        </p:grpSpPr>
        <p:sp>
          <p:nvSpPr>
            <p:cNvPr id="3" name="Freeform 3"/>
            <p:cNvSpPr/>
            <p:nvPr/>
          </p:nvSpPr>
          <p:spPr>
            <a:xfrm>
              <a:off x="0" y="0"/>
              <a:ext cx="2082160" cy="2525026"/>
            </a:xfrm>
            <a:custGeom>
              <a:avLst/>
              <a:gdLst/>
              <a:ahLst/>
              <a:cxnLst/>
              <a:rect l="l" t="t" r="r" b="b"/>
              <a:pathLst>
                <a:path w="2082160" h="2525026">
                  <a:moveTo>
                    <a:pt x="0" y="0"/>
                  </a:moveTo>
                  <a:lnTo>
                    <a:pt x="2082160" y="0"/>
                  </a:lnTo>
                  <a:lnTo>
                    <a:pt x="2082160" y="2525026"/>
                  </a:lnTo>
                  <a:lnTo>
                    <a:pt x="0" y="2525026"/>
                  </a:lnTo>
                  <a:close/>
                </a:path>
              </a:pathLst>
            </a:custGeom>
            <a:solidFill>
              <a:srgbClr val="31356E"/>
            </a:solidFill>
          </p:spPr>
          <p:txBody>
            <a:bodyPr/>
            <a:lstStyle/>
            <a:p>
              <a:endParaRPr lang="en-IN"/>
            </a:p>
          </p:txBody>
        </p:sp>
        <p:sp>
          <p:nvSpPr>
            <p:cNvPr id="4" name="TextBox 4"/>
            <p:cNvSpPr txBox="1"/>
            <p:nvPr/>
          </p:nvSpPr>
          <p:spPr>
            <a:xfrm>
              <a:off x="0" y="-38100"/>
              <a:ext cx="2082160" cy="2563126"/>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61272" y="1228725"/>
            <a:ext cx="9844481" cy="2266270"/>
          </a:xfrm>
          <a:prstGeom prst="rect">
            <a:avLst/>
          </a:prstGeom>
        </p:spPr>
        <p:txBody>
          <a:bodyPr lIns="0" tIns="0" rIns="0" bIns="0" rtlCol="0" anchor="t">
            <a:spAutoFit/>
          </a:bodyPr>
          <a:lstStyle/>
          <a:p>
            <a:pPr algn="ctr">
              <a:lnSpc>
                <a:spcPts val="8678"/>
              </a:lnSpc>
            </a:pPr>
            <a:r>
              <a:rPr lang="en-US" sz="9040" u="sng">
                <a:solidFill>
                  <a:srgbClr val="DAE9FF"/>
                </a:solidFill>
                <a:latin typeface="Futura Display"/>
                <a:ea typeface="Futura Display"/>
                <a:cs typeface="Futura Display"/>
                <a:sym typeface="Futura Display"/>
              </a:rPr>
              <a:t>DATA PREPARATION:</a:t>
            </a:r>
          </a:p>
          <a:p>
            <a:pPr algn="ctr">
              <a:lnSpc>
                <a:spcPts val="8678"/>
              </a:lnSpc>
            </a:pPr>
            <a:endParaRPr lang="en-US" sz="9040" u="sng">
              <a:solidFill>
                <a:srgbClr val="DAE9FF"/>
              </a:solidFill>
              <a:latin typeface="Futura Display"/>
              <a:ea typeface="Futura Display"/>
              <a:cs typeface="Futura Display"/>
              <a:sym typeface="Futura Display"/>
            </a:endParaRPr>
          </a:p>
        </p:txBody>
      </p:sp>
      <p:graphicFrame>
        <p:nvGraphicFramePr>
          <p:cNvPr id="6" name="Table 6"/>
          <p:cNvGraphicFramePr>
            <a:graphicFrameLocks noGrp="1"/>
          </p:cNvGraphicFramePr>
          <p:nvPr/>
        </p:nvGraphicFramePr>
        <p:xfrm>
          <a:off x="9483209" y="1881188"/>
          <a:ext cx="8108956" cy="6981826"/>
        </p:xfrm>
        <a:graphic>
          <a:graphicData uri="http://schemas.openxmlformats.org/drawingml/2006/table">
            <a:tbl>
              <a:tblPr/>
              <a:tblGrid>
                <a:gridCol w="8108956">
                  <a:extLst>
                    <a:ext uri="{9D8B030D-6E8A-4147-A177-3AD203B41FA5}">
                      <a16:colId xmlns:a16="http://schemas.microsoft.com/office/drawing/2014/main" val="20000"/>
                    </a:ext>
                  </a:extLst>
                </a:gridCol>
              </a:tblGrid>
              <a:tr h="1084747">
                <a:tc>
                  <a:txBody>
                    <a:bodyPr/>
                    <a:lstStyle/>
                    <a:p>
                      <a:pPr algn="ctr">
                        <a:lnSpc>
                          <a:spcPts val="3640"/>
                        </a:lnSpc>
                        <a:defRPr/>
                      </a:pPr>
                      <a:r>
                        <a:rPr lang="en-US" sz="2600">
                          <a:solidFill>
                            <a:srgbClr val="DAE9FF"/>
                          </a:solidFill>
                          <a:latin typeface="Lexend Deca"/>
                          <a:ea typeface="Lexend Deca"/>
                          <a:cs typeface="Lexend Deca"/>
                          <a:sym typeface="Lexend Deca"/>
                        </a:rPr>
                        <a:t>New Features Added</a:t>
                      </a: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31356E"/>
                    </a:solidFill>
                  </a:tcPr>
                </a:tc>
                <a:extLst>
                  <a:ext uri="{0D108BD9-81ED-4DB2-BD59-A6C34878D82A}">
                    <a16:rowId xmlns:a16="http://schemas.microsoft.com/office/drawing/2014/main" val="10000"/>
                  </a:ext>
                </a:extLst>
              </a:tr>
              <a:tr h="1084747">
                <a:tc>
                  <a:txBody>
                    <a:bodyPr/>
                    <a:lstStyle/>
                    <a:p>
                      <a:pPr algn="ctr">
                        <a:lnSpc>
                          <a:spcPts val="3640"/>
                        </a:lnSpc>
                        <a:defRPr/>
                      </a:pPr>
                      <a:r>
                        <a:rPr lang="en-US" sz="2600">
                          <a:solidFill>
                            <a:srgbClr val="000000"/>
                          </a:solidFill>
                          <a:latin typeface="Lexend Deca"/>
                          <a:ea typeface="Lexend Deca"/>
                          <a:cs typeface="Lexend Deca"/>
                          <a:sym typeface="Lexend Deca"/>
                        </a:rPr>
                        <a:t>Average Meeting Duration per Week</a:t>
                      </a: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41B8D5"/>
                    </a:solidFill>
                  </a:tcPr>
                </a:tc>
                <a:extLst>
                  <a:ext uri="{0D108BD9-81ED-4DB2-BD59-A6C34878D82A}">
                    <a16:rowId xmlns:a16="http://schemas.microsoft.com/office/drawing/2014/main" val="10001"/>
                  </a:ext>
                </a:extLst>
              </a:tr>
              <a:tr h="1084747">
                <a:tc>
                  <a:txBody>
                    <a:bodyPr/>
                    <a:lstStyle/>
                    <a:p>
                      <a:pPr algn="ctr">
                        <a:lnSpc>
                          <a:spcPts val="3640"/>
                        </a:lnSpc>
                        <a:defRPr/>
                      </a:pPr>
                      <a:r>
                        <a:rPr lang="en-US" sz="2600">
                          <a:solidFill>
                            <a:srgbClr val="000000"/>
                          </a:solidFill>
                          <a:latin typeface="Lexend Deca"/>
                          <a:ea typeface="Lexend Deca"/>
                          <a:cs typeface="Lexend Deca"/>
                          <a:sym typeface="Lexend Deca"/>
                        </a:rPr>
                        <a:t>Physical and Mental Health Index</a:t>
                      </a: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41B8D5"/>
                    </a:solidFill>
                  </a:tcPr>
                </a:tc>
                <a:extLst>
                  <a:ext uri="{0D108BD9-81ED-4DB2-BD59-A6C34878D82A}">
                    <a16:rowId xmlns:a16="http://schemas.microsoft.com/office/drawing/2014/main" val="10002"/>
                  </a:ext>
                </a:extLst>
              </a:tr>
              <a:tr h="1084747">
                <a:tc>
                  <a:txBody>
                    <a:bodyPr/>
                    <a:lstStyle/>
                    <a:p>
                      <a:pPr algn="ctr">
                        <a:lnSpc>
                          <a:spcPts val="3640"/>
                        </a:lnSpc>
                        <a:defRPr/>
                      </a:pPr>
                      <a:r>
                        <a:rPr lang="en-US" sz="2600">
                          <a:solidFill>
                            <a:srgbClr val="000000"/>
                          </a:solidFill>
                          <a:latin typeface="Lexend Deca"/>
                          <a:ea typeface="Lexend Deca"/>
                          <a:cs typeface="Lexend Deca"/>
                          <a:sym typeface="Lexend Deca"/>
                        </a:rPr>
                        <a:t>Productivity Score</a:t>
                      </a: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41B8D5"/>
                    </a:solidFill>
                  </a:tcPr>
                </a:tc>
                <a:extLst>
                  <a:ext uri="{0D108BD9-81ED-4DB2-BD59-A6C34878D82A}">
                    <a16:rowId xmlns:a16="http://schemas.microsoft.com/office/drawing/2014/main" val="10003"/>
                  </a:ext>
                </a:extLst>
              </a:tr>
              <a:tr h="1084747">
                <a:tc>
                  <a:txBody>
                    <a:bodyPr/>
                    <a:lstStyle/>
                    <a:p>
                      <a:pPr algn="ctr">
                        <a:lnSpc>
                          <a:spcPts val="3640"/>
                        </a:lnSpc>
                        <a:defRPr/>
                      </a:pPr>
                      <a:r>
                        <a:rPr lang="en-US" sz="2600">
                          <a:solidFill>
                            <a:srgbClr val="000000"/>
                          </a:solidFill>
                          <a:latin typeface="Lexend Deca"/>
                          <a:ea typeface="Lexend Deca"/>
                          <a:cs typeface="Lexend Deca"/>
                          <a:sym typeface="Lexend Deca"/>
                        </a:rPr>
                        <a:t>Work-Life Balance to Stress Ratio</a:t>
                      </a: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41B8D5"/>
                    </a:solidFill>
                  </a:tcPr>
                </a:tc>
                <a:extLst>
                  <a:ext uri="{0D108BD9-81ED-4DB2-BD59-A6C34878D82A}">
                    <a16:rowId xmlns:a16="http://schemas.microsoft.com/office/drawing/2014/main" val="10004"/>
                  </a:ext>
                </a:extLst>
              </a:tr>
              <a:tr h="1558091">
                <a:tc>
                  <a:txBody>
                    <a:bodyPr/>
                    <a:lstStyle/>
                    <a:p>
                      <a:pPr algn="ctr">
                        <a:lnSpc>
                          <a:spcPts val="3640"/>
                        </a:lnSpc>
                        <a:defRPr/>
                      </a:pPr>
                      <a:r>
                        <a:rPr lang="en-US" sz="2600">
                          <a:solidFill>
                            <a:srgbClr val="000000"/>
                          </a:solidFill>
                          <a:latin typeface="Lexend Deca"/>
                          <a:ea typeface="Lexend Deca"/>
                          <a:cs typeface="Lexend Deca"/>
                          <a:sym typeface="Lexend Deca"/>
                        </a:rPr>
                        <a:t>Work Efficiency score</a:t>
                      </a:r>
                      <a:endParaRPr lang="en-US" sz="1100"/>
                    </a:p>
                    <a:p>
                      <a:pPr algn="ctr">
                        <a:lnSpc>
                          <a:spcPts val="3640"/>
                        </a:lnSpc>
                      </a:pPr>
                      <a:endParaRPr lang="en-US" sz="1100"/>
                    </a:p>
                  </a:txBody>
                  <a:tcPr marL="190500" marR="190500" marT="190500" marB="190500" anchor="ctr">
                    <a:lnL w="38100" cap="flat" cmpd="sng" algn="ctr">
                      <a:solidFill>
                        <a:srgbClr val="DAE9FF"/>
                      </a:solidFill>
                      <a:prstDash val="solid"/>
                      <a:round/>
                      <a:headEnd type="none" w="med" len="med"/>
                      <a:tailEnd type="none" w="med" len="med"/>
                    </a:lnL>
                    <a:lnR w="38100" cap="flat" cmpd="sng" algn="ctr">
                      <a:solidFill>
                        <a:srgbClr val="DAE9FF"/>
                      </a:solidFill>
                      <a:prstDash val="solid"/>
                      <a:round/>
                      <a:headEnd type="none" w="med" len="med"/>
                      <a:tailEnd type="none" w="med" len="med"/>
                    </a:lnR>
                    <a:lnT w="38100" cap="flat" cmpd="sng" algn="ctr">
                      <a:solidFill>
                        <a:srgbClr val="DAE9FF"/>
                      </a:solidFill>
                      <a:prstDash val="solid"/>
                      <a:round/>
                      <a:headEnd type="none" w="med" len="med"/>
                      <a:tailEnd type="none" w="med" len="med"/>
                    </a:lnT>
                    <a:lnB w="38100" cap="flat" cmpd="sng" algn="ctr">
                      <a:solidFill>
                        <a:srgbClr val="DAE9FF"/>
                      </a:solidFill>
                      <a:prstDash val="solid"/>
                      <a:round/>
                      <a:headEnd type="none" w="med" len="med"/>
                      <a:tailEnd type="none" w="med" len="med"/>
                    </a:lnB>
                    <a:solidFill>
                      <a:srgbClr val="41B8D5"/>
                    </a:solidFill>
                  </a:tcPr>
                </a:tc>
                <a:extLst>
                  <a:ext uri="{0D108BD9-81ED-4DB2-BD59-A6C34878D82A}">
                    <a16:rowId xmlns:a16="http://schemas.microsoft.com/office/drawing/2014/main" val="10005"/>
                  </a:ext>
                </a:extLst>
              </a:tr>
            </a:tbl>
          </a:graphicData>
        </a:graphic>
      </p:graphicFrame>
      <p:grpSp>
        <p:nvGrpSpPr>
          <p:cNvPr id="7" name="Group 7"/>
          <p:cNvGrpSpPr/>
          <p:nvPr/>
        </p:nvGrpSpPr>
        <p:grpSpPr>
          <a:xfrm>
            <a:off x="1028700" y="6287274"/>
            <a:ext cx="6871582" cy="2479692"/>
            <a:chOff x="0" y="0"/>
            <a:chExt cx="1547430" cy="558408"/>
          </a:xfrm>
        </p:grpSpPr>
        <p:sp>
          <p:nvSpPr>
            <p:cNvPr id="8" name="Freeform 8"/>
            <p:cNvSpPr/>
            <p:nvPr/>
          </p:nvSpPr>
          <p:spPr>
            <a:xfrm>
              <a:off x="0" y="0"/>
              <a:ext cx="1547430" cy="558409"/>
            </a:xfrm>
            <a:custGeom>
              <a:avLst/>
              <a:gdLst/>
              <a:ahLst/>
              <a:cxnLst/>
              <a:rect l="l" t="t" r="r" b="b"/>
              <a:pathLst>
                <a:path w="1547430" h="558409">
                  <a:moveTo>
                    <a:pt x="57460" y="0"/>
                  </a:moveTo>
                  <a:lnTo>
                    <a:pt x="1489971" y="0"/>
                  </a:lnTo>
                  <a:cubicBezTo>
                    <a:pt x="1505210" y="0"/>
                    <a:pt x="1519825" y="6054"/>
                    <a:pt x="1530601" y="16830"/>
                  </a:cubicBezTo>
                  <a:cubicBezTo>
                    <a:pt x="1541376" y="27605"/>
                    <a:pt x="1547430" y="42220"/>
                    <a:pt x="1547430" y="57460"/>
                  </a:cubicBezTo>
                  <a:lnTo>
                    <a:pt x="1547430" y="500949"/>
                  </a:lnTo>
                  <a:cubicBezTo>
                    <a:pt x="1547430" y="516188"/>
                    <a:pt x="1541376" y="530803"/>
                    <a:pt x="1530601" y="541579"/>
                  </a:cubicBezTo>
                  <a:cubicBezTo>
                    <a:pt x="1519825" y="552355"/>
                    <a:pt x="1505210" y="558409"/>
                    <a:pt x="1489971" y="558409"/>
                  </a:cubicBezTo>
                  <a:lnTo>
                    <a:pt x="57460" y="558409"/>
                  </a:lnTo>
                  <a:cubicBezTo>
                    <a:pt x="42220" y="558409"/>
                    <a:pt x="27605" y="552355"/>
                    <a:pt x="16830" y="541579"/>
                  </a:cubicBezTo>
                  <a:cubicBezTo>
                    <a:pt x="6054" y="530803"/>
                    <a:pt x="0" y="516188"/>
                    <a:pt x="0" y="500949"/>
                  </a:cubicBezTo>
                  <a:lnTo>
                    <a:pt x="0" y="57460"/>
                  </a:lnTo>
                  <a:cubicBezTo>
                    <a:pt x="0" y="42220"/>
                    <a:pt x="6054" y="27605"/>
                    <a:pt x="16830" y="16830"/>
                  </a:cubicBezTo>
                  <a:cubicBezTo>
                    <a:pt x="27605" y="6054"/>
                    <a:pt x="42220" y="0"/>
                    <a:pt x="57460" y="0"/>
                  </a:cubicBezTo>
                  <a:close/>
                </a:path>
              </a:pathLst>
            </a:custGeom>
            <a:solidFill>
              <a:srgbClr val="DAE9FF"/>
            </a:solidFill>
          </p:spPr>
          <p:txBody>
            <a:bodyPr/>
            <a:lstStyle/>
            <a:p>
              <a:endParaRPr lang="en-IN"/>
            </a:p>
          </p:txBody>
        </p:sp>
        <p:sp>
          <p:nvSpPr>
            <p:cNvPr id="9" name="TextBox 9"/>
            <p:cNvSpPr txBox="1"/>
            <p:nvPr/>
          </p:nvSpPr>
          <p:spPr>
            <a:xfrm>
              <a:off x="0" y="-38100"/>
              <a:ext cx="1547430" cy="596508"/>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468562" y="2734418"/>
            <a:ext cx="7656089" cy="3071343"/>
          </a:xfrm>
          <a:prstGeom prst="rect">
            <a:avLst/>
          </a:prstGeom>
        </p:spPr>
        <p:txBody>
          <a:bodyPr lIns="0" tIns="0" rIns="0" bIns="0" rtlCol="0" anchor="t">
            <a:spAutoFit/>
          </a:bodyPr>
          <a:lstStyle/>
          <a:p>
            <a:pPr algn="ctr">
              <a:lnSpc>
                <a:spcPts val="4939"/>
              </a:lnSpc>
              <a:spcBef>
                <a:spcPct val="0"/>
              </a:spcBef>
            </a:pPr>
            <a:r>
              <a:rPr lang="en-US" sz="3528">
                <a:solidFill>
                  <a:srgbClr val="DAE9FF"/>
                </a:solidFill>
                <a:latin typeface="Lexend Deca"/>
                <a:ea typeface="Lexend Deca"/>
                <a:cs typeface="Lexend Deca"/>
                <a:sym typeface="Lexend Deca"/>
              </a:rPr>
              <a:t>Cleaned missing values and converted categorical data in numerics to well-defined meaningful names using mutate and case_when in R</a:t>
            </a:r>
          </a:p>
        </p:txBody>
      </p:sp>
      <p:sp>
        <p:nvSpPr>
          <p:cNvPr id="11" name="TextBox 11"/>
          <p:cNvSpPr txBox="1"/>
          <p:nvPr/>
        </p:nvSpPr>
        <p:spPr>
          <a:xfrm>
            <a:off x="1535771" y="6892366"/>
            <a:ext cx="5521671" cy="1874600"/>
          </a:xfrm>
          <a:prstGeom prst="rect">
            <a:avLst/>
          </a:prstGeom>
        </p:spPr>
        <p:txBody>
          <a:bodyPr lIns="0" tIns="0" rIns="0" bIns="0" rtlCol="0" anchor="t">
            <a:spAutoFit/>
          </a:bodyPr>
          <a:lstStyle/>
          <a:p>
            <a:pPr algn="ctr">
              <a:lnSpc>
                <a:spcPts val="3728"/>
              </a:lnSpc>
              <a:spcBef>
                <a:spcPct val="0"/>
              </a:spcBef>
            </a:pPr>
            <a:r>
              <a:rPr lang="en-US" sz="2663">
                <a:solidFill>
                  <a:srgbClr val="31356E"/>
                </a:solidFill>
                <a:latin typeface="Lexend Deca"/>
                <a:ea typeface="Lexend Deca"/>
                <a:cs typeface="Lexend Deca"/>
                <a:sym typeface="Lexend Deca"/>
              </a:rPr>
              <a:t>Examined correlations between stress levels, work location, productivity, and well-being metrics</a:t>
            </a:r>
          </a:p>
        </p:txBody>
      </p:sp>
      <p:sp>
        <p:nvSpPr>
          <p:cNvPr id="12" name="TextBox 12"/>
          <p:cNvSpPr txBox="1"/>
          <p:nvPr/>
        </p:nvSpPr>
        <p:spPr>
          <a:xfrm>
            <a:off x="2030382" y="6376349"/>
            <a:ext cx="4868219" cy="573167"/>
          </a:xfrm>
          <a:prstGeom prst="rect">
            <a:avLst/>
          </a:prstGeom>
        </p:spPr>
        <p:txBody>
          <a:bodyPr lIns="0" tIns="0" rIns="0" bIns="0" rtlCol="0" anchor="t">
            <a:spAutoFit/>
          </a:bodyPr>
          <a:lstStyle/>
          <a:p>
            <a:pPr algn="ctr">
              <a:lnSpc>
                <a:spcPts val="4252"/>
              </a:lnSpc>
            </a:pPr>
            <a:r>
              <a:rPr lang="en-US" sz="4429" u="sng">
                <a:solidFill>
                  <a:srgbClr val="31356E"/>
                </a:solidFill>
                <a:latin typeface="Futura Display"/>
                <a:ea typeface="Futura Display"/>
                <a:cs typeface="Futura Display"/>
                <a:sym typeface="Futura Display"/>
              </a:rPr>
              <a:t>ANALYTICAL FOCUS: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TextBox 2"/>
          <p:cNvSpPr txBox="1"/>
          <p:nvPr/>
        </p:nvSpPr>
        <p:spPr>
          <a:xfrm>
            <a:off x="4827943" y="4476118"/>
            <a:ext cx="12572941" cy="2535332"/>
          </a:xfrm>
          <a:prstGeom prst="rect">
            <a:avLst/>
          </a:prstGeom>
        </p:spPr>
        <p:txBody>
          <a:bodyPr lIns="0" tIns="0" rIns="0" bIns="0" rtlCol="0" anchor="t">
            <a:spAutoFit/>
          </a:bodyPr>
          <a:lstStyle/>
          <a:p>
            <a:pPr algn="ctr">
              <a:lnSpc>
                <a:spcPts val="9753"/>
              </a:lnSpc>
            </a:pPr>
            <a:r>
              <a:rPr lang="en-US" sz="9201">
                <a:solidFill>
                  <a:srgbClr val="DAE9FF"/>
                </a:solidFill>
                <a:latin typeface="Futura Display"/>
                <a:ea typeface="Futura Display"/>
                <a:cs typeface="Futura Display"/>
                <a:sym typeface="Futura Display"/>
              </a:rPr>
              <a:t>A Visual Representation of Our Findings</a:t>
            </a:r>
          </a:p>
        </p:txBody>
      </p:sp>
      <p:pic>
        <p:nvPicPr>
          <p:cNvPr id="3" name="Picture 3"/>
          <p:cNvPicPr>
            <a:picLocks noChangeAspect="1"/>
          </p:cNvPicPr>
          <p:nvPr/>
        </p:nvPicPr>
        <p:blipFill>
          <a:blip r:embed="rId2"/>
          <a:stretch>
            <a:fillRect/>
          </a:stretch>
        </p:blipFill>
        <p:spPr>
          <a:xfrm>
            <a:off x="-457200" y="2902552"/>
            <a:ext cx="5682463" cy="56824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246124" cy="10287000"/>
            <a:chOff x="0" y="0"/>
            <a:chExt cx="2082160" cy="2525026"/>
          </a:xfrm>
        </p:grpSpPr>
        <p:sp>
          <p:nvSpPr>
            <p:cNvPr id="3" name="Freeform 3"/>
            <p:cNvSpPr/>
            <p:nvPr/>
          </p:nvSpPr>
          <p:spPr>
            <a:xfrm>
              <a:off x="0" y="0"/>
              <a:ext cx="2082160" cy="2525026"/>
            </a:xfrm>
            <a:custGeom>
              <a:avLst/>
              <a:gdLst/>
              <a:ahLst/>
              <a:cxnLst/>
              <a:rect l="l" t="t" r="r" b="b"/>
              <a:pathLst>
                <a:path w="2082160" h="2525026">
                  <a:moveTo>
                    <a:pt x="0" y="0"/>
                  </a:moveTo>
                  <a:lnTo>
                    <a:pt x="2082160" y="0"/>
                  </a:lnTo>
                  <a:lnTo>
                    <a:pt x="2082160" y="2525026"/>
                  </a:lnTo>
                  <a:lnTo>
                    <a:pt x="0" y="2525026"/>
                  </a:lnTo>
                  <a:close/>
                </a:path>
              </a:pathLst>
            </a:custGeom>
            <a:solidFill>
              <a:srgbClr val="31356E"/>
            </a:solidFill>
          </p:spPr>
          <p:txBody>
            <a:bodyPr/>
            <a:lstStyle/>
            <a:p>
              <a:endParaRPr lang="en-IN"/>
            </a:p>
          </p:txBody>
        </p:sp>
        <p:sp>
          <p:nvSpPr>
            <p:cNvPr id="4" name="TextBox 4"/>
            <p:cNvSpPr txBox="1"/>
            <p:nvPr/>
          </p:nvSpPr>
          <p:spPr>
            <a:xfrm>
              <a:off x="0" y="-38100"/>
              <a:ext cx="2082160" cy="2563126"/>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grpSp>
        <p:nvGrpSpPr>
          <p:cNvPr id="5" name="Group 5"/>
          <p:cNvGrpSpPr/>
          <p:nvPr/>
        </p:nvGrpSpPr>
        <p:grpSpPr>
          <a:xfrm>
            <a:off x="10208072" y="5821332"/>
            <a:ext cx="7719631" cy="3663997"/>
            <a:chOff x="0" y="0"/>
            <a:chExt cx="1738404" cy="825105"/>
          </a:xfrm>
        </p:grpSpPr>
        <p:sp>
          <p:nvSpPr>
            <p:cNvPr id="6" name="Freeform 6"/>
            <p:cNvSpPr/>
            <p:nvPr/>
          </p:nvSpPr>
          <p:spPr>
            <a:xfrm>
              <a:off x="0" y="0"/>
              <a:ext cx="1738405" cy="825105"/>
            </a:xfrm>
            <a:custGeom>
              <a:avLst/>
              <a:gdLst/>
              <a:ahLst/>
              <a:cxnLst/>
              <a:rect l="l" t="t" r="r" b="b"/>
              <a:pathLst>
                <a:path w="1738405" h="825105">
                  <a:moveTo>
                    <a:pt x="51147" y="0"/>
                  </a:moveTo>
                  <a:lnTo>
                    <a:pt x="1687257" y="0"/>
                  </a:lnTo>
                  <a:cubicBezTo>
                    <a:pt x="1715505" y="0"/>
                    <a:pt x="1738405" y="22899"/>
                    <a:pt x="1738405" y="51147"/>
                  </a:cubicBezTo>
                  <a:lnTo>
                    <a:pt x="1738405" y="773958"/>
                  </a:lnTo>
                  <a:cubicBezTo>
                    <a:pt x="1738405" y="802206"/>
                    <a:pt x="1715505" y="825105"/>
                    <a:pt x="1687257" y="825105"/>
                  </a:cubicBezTo>
                  <a:lnTo>
                    <a:pt x="51147" y="825105"/>
                  </a:lnTo>
                  <a:cubicBezTo>
                    <a:pt x="22899" y="825105"/>
                    <a:pt x="0" y="802206"/>
                    <a:pt x="0" y="773958"/>
                  </a:cubicBezTo>
                  <a:lnTo>
                    <a:pt x="0" y="51147"/>
                  </a:lnTo>
                  <a:cubicBezTo>
                    <a:pt x="0" y="22899"/>
                    <a:pt x="22899" y="0"/>
                    <a:pt x="51147" y="0"/>
                  </a:cubicBezTo>
                  <a:close/>
                </a:path>
              </a:pathLst>
            </a:custGeom>
            <a:solidFill>
              <a:srgbClr val="DAE9FF"/>
            </a:solidFill>
          </p:spPr>
          <p:txBody>
            <a:bodyPr/>
            <a:lstStyle/>
            <a:p>
              <a:endParaRPr lang="en-IN"/>
            </a:p>
          </p:txBody>
        </p:sp>
        <p:sp>
          <p:nvSpPr>
            <p:cNvPr id="7" name="TextBox 7"/>
            <p:cNvSpPr txBox="1"/>
            <p:nvPr/>
          </p:nvSpPr>
          <p:spPr>
            <a:xfrm>
              <a:off x="0" y="-38100"/>
              <a:ext cx="1738404" cy="8632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91056" y="0"/>
            <a:ext cx="8952944" cy="5046127"/>
          </a:xfrm>
          <a:custGeom>
            <a:avLst/>
            <a:gdLst/>
            <a:ahLst/>
            <a:cxnLst/>
            <a:rect l="l" t="t" r="r" b="b"/>
            <a:pathLst>
              <a:path w="8952944" h="5046127">
                <a:moveTo>
                  <a:pt x="0" y="0"/>
                </a:moveTo>
                <a:lnTo>
                  <a:pt x="8952944" y="0"/>
                </a:lnTo>
                <a:lnTo>
                  <a:pt x="8952944" y="5046127"/>
                </a:lnTo>
                <a:lnTo>
                  <a:pt x="0" y="5046127"/>
                </a:lnTo>
                <a:lnTo>
                  <a:pt x="0" y="0"/>
                </a:lnTo>
                <a:close/>
              </a:path>
            </a:pathLst>
          </a:custGeom>
          <a:blipFill>
            <a:blip r:embed="rId2"/>
            <a:stretch>
              <a:fillRect t="-1119" b="-1119"/>
            </a:stretch>
          </a:blipFill>
        </p:spPr>
        <p:txBody>
          <a:bodyPr/>
          <a:lstStyle/>
          <a:p>
            <a:endParaRPr lang="en-IN"/>
          </a:p>
        </p:txBody>
      </p:sp>
      <p:sp>
        <p:nvSpPr>
          <p:cNvPr id="9" name="Freeform 9"/>
          <p:cNvSpPr/>
          <p:nvPr/>
        </p:nvSpPr>
        <p:spPr>
          <a:xfrm>
            <a:off x="191056" y="4680632"/>
            <a:ext cx="8708920" cy="5606368"/>
          </a:xfrm>
          <a:custGeom>
            <a:avLst/>
            <a:gdLst/>
            <a:ahLst/>
            <a:cxnLst/>
            <a:rect l="l" t="t" r="r" b="b"/>
            <a:pathLst>
              <a:path w="8708920" h="5606368">
                <a:moveTo>
                  <a:pt x="0" y="0"/>
                </a:moveTo>
                <a:lnTo>
                  <a:pt x="8708921" y="0"/>
                </a:lnTo>
                <a:lnTo>
                  <a:pt x="8708921" y="5606368"/>
                </a:lnTo>
                <a:lnTo>
                  <a:pt x="0" y="5606368"/>
                </a:lnTo>
                <a:lnTo>
                  <a:pt x="0" y="0"/>
                </a:lnTo>
                <a:close/>
              </a:path>
            </a:pathLst>
          </a:custGeom>
          <a:blipFill>
            <a:blip r:embed="rId3"/>
            <a:stretch>
              <a:fillRect/>
            </a:stretch>
          </a:blipFill>
        </p:spPr>
        <p:txBody>
          <a:bodyPr/>
          <a:lstStyle/>
          <a:p>
            <a:endParaRPr lang="en-IN"/>
          </a:p>
        </p:txBody>
      </p:sp>
      <p:sp>
        <p:nvSpPr>
          <p:cNvPr id="10" name="TextBox 10"/>
          <p:cNvSpPr txBox="1"/>
          <p:nvPr/>
        </p:nvSpPr>
        <p:spPr>
          <a:xfrm>
            <a:off x="9691649" y="2846287"/>
            <a:ext cx="8567679" cy="2592850"/>
          </a:xfrm>
          <a:prstGeom prst="rect">
            <a:avLst/>
          </a:prstGeom>
        </p:spPr>
        <p:txBody>
          <a:bodyPr lIns="0" tIns="0" rIns="0" bIns="0" rtlCol="0" anchor="t">
            <a:spAutoFit/>
          </a:bodyPr>
          <a:lstStyle/>
          <a:p>
            <a:pPr algn="ctr">
              <a:lnSpc>
                <a:spcPts val="6691"/>
              </a:lnSpc>
            </a:pPr>
            <a:r>
              <a:rPr lang="en-US" sz="6970">
                <a:solidFill>
                  <a:srgbClr val="DAE9FF"/>
                </a:solidFill>
                <a:latin typeface="Futura Display"/>
                <a:ea typeface="Futura Display"/>
                <a:cs typeface="Futura Display"/>
                <a:sym typeface="Futura Display"/>
              </a:rPr>
              <a:t>GLOBAL STRESS IMPACT AND</a:t>
            </a:r>
          </a:p>
          <a:p>
            <a:pPr algn="ctr">
              <a:lnSpc>
                <a:spcPts val="6691"/>
              </a:lnSpc>
            </a:pPr>
            <a:r>
              <a:rPr lang="en-US" sz="6970">
                <a:solidFill>
                  <a:srgbClr val="DAE9FF"/>
                </a:solidFill>
                <a:latin typeface="Futura Display"/>
                <a:ea typeface="Futura Display"/>
                <a:cs typeface="Futura Display"/>
                <a:sym typeface="Futura Display"/>
              </a:rPr>
              <a:t> MENTAL HEALTH TRENDS</a:t>
            </a:r>
          </a:p>
        </p:txBody>
      </p:sp>
      <p:sp>
        <p:nvSpPr>
          <p:cNvPr id="11" name="TextBox 11"/>
          <p:cNvSpPr txBox="1"/>
          <p:nvPr/>
        </p:nvSpPr>
        <p:spPr>
          <a:xfrm>
            <a:off x="10462788" y="6293072"/>
            <a:ext cx="7025403" cy="2672894"/>
          </a:xfrm>
          <a:prstGeom prst="rect">
            <a:avLst/>
          </a:prstGeom>
        </p:spPr>
        <p:txBody>
          <a:bodyPr lIns="0" tIns="0" rIns="0" bIns="0" rtlCol="0" anchor="t">
            <a:spAutoFit/>
          </a:bodyPr>
          <a:lstStyle/>
          <a:p>
            <a:pPr algn="ctr">
              <a:lnSpc>
                <a:spcPts val="3574"/>
              </a:lnSpc>
              <a:spcBef>
                <a:spcPct val="0"/>
              </a:spcBef>
            </a:pPr>
            <a:r>
              <a:rPr lang="en-US" sz="2553">
                <a:solidFill>
                  <a:srgbClr val="31356E"/>
                </a:solidFill>
                <a:latin typeface="Lexend Deca"/>
                <a:ea typeface="Lexend Deca"/>
                <a:cs typeface="Lexend Deca"/>
                <a:sym typeface="Lexend Deca"/>
              </a:rPr>
              <a:t>Stress levels vary significantly across regions, with high stress dominating in many parts of the world. These stress levels directly influence mental health conditions, as seen in the comparable prevalence of anxiety, burnout, and depression globally</a:t>
            </a:r>
          </a:p>
        </p:txBody>
      </p:sp>
      <p:sp>
        <p:nvSpPr>
          <p:cNvPr id="13" name="Freeform 13"/>
          <p:cNvSpPr/>
          <p:nvPr/>
        </p:nvSpPr>
        <p:spPr>
          <a:xfrm>
            <a:off x="9251799" y="117210"/>
            <a:ext cx="2195396" cy="2194481"/>
          </a:xfrm>
          <a:custGeom>
            <a:avLst/>
            <a:gdLst/>
            <a:ahLst/>
            <a:cxnLst/>
            <a:rect l="l" t="t" r="r" b="b"/>
            <a:pathLst>
              <a:path w="2195396" h="2194481">
                <a:moveTo>
                  <a:pt x="0" y="0"/>
                </a:moveTo>
                <a:lnTo>
                  <a:pt x="2195396" y="0"/>
                </a:lnTo>
                <a:lnTo>
                  <a:pt x="2195396" y="2194482"/>
                </a:lnTo>
                <a:lnTo>
                  <a:pt x="0" y="2194482"/>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777" b="-6777"/>
            </a:stretch>
          </a:blipFill>
        </p:spPr>
        <p:txBody>
          <a:bodyPr/>
          <a:lstStyle/>
          <a:p>
            <a:endParaRPr lang="en-IN"/>
          </a:p>
        </p:txBody>
      </p:sp>
      <p:grpSp>
        <p:nvGrpSpPr>
          <p:cNvPr id="3" name="Group 3"/>
          <p:cNvGrpSpPr/>
          <p:nvPr/>
        </p:nvGrpSpPr>
        <p:grpSpPr>
          <a:xfrm>
            <a:off x="0" y="0"/>
            <a:ext cx="817550" cy="817550"/>
            <a:chOff x="0" y="0"/>
            <a:chExt cx="215322" cy="215322"/>
          </a:xfrm>
        </p:grpSpPr>
        <p:sp>
          <p:nvSpPr>
            <p:cNvPr id="4" name="Freeform 4"/>
            <p:cNvSpPr/>
            <p:nvPr/>
          </p:nvSpPr>
          <p:spPr>
            <a:xfrm>
              <a:off x="0" y="0"/>
              <a:ext cx="215322" cy="215322"/>
            </a:xfrm>
            <a:custGeom>
              <a:avLst/>
              <a:gdLst/>
              <a:ahLst/>
              <a:cxnLst/>
              <a:rect l="l" t="t" r="r" b="b"/>
              <a:pathLst>
                <a:path w="215322" h="215322">
                  <a:moveTo>
                    <a:pt x="0" y="0"/>
                  </a:moveTo>
                  <a:lnTo>
                    <a:pt x="215322" y="0"/>
                  </a:lnTo>
                  <a:lnTo>
                    <a:pt x="215322" y="215322"/>
                  </a:lnTo>
                  <a:lnTo>
                    <a:pt x="0" y="215322"/>
                  </a:lnTo>
                  <a:close/>
                </a:path>
              </a:pathLst>
            </a:custGeom>
            <a:solidFill>
              <a:srgbClr val="091E69"/>
            </a:solidFill>
          </p:spPr>
          <p:txBody>
            <a:bodyPr/>
            <a:lstStyle/>
            <a:p>
              <a:endParaRPr lang="en-IN"/>
            </a:p>
          </p:txBody>
        </p:sp>
        <p:sp>
          <p:nvSpPr>
            <p:cNvPr id="5" name="TextBox 5"/>
            <p:cNvSpPr txBox="1"/>
            <p:nvPr/>
          </p:nvSpPr>
          <p:spPr>
            <a:xfrm>
              <a:off x="0" y="85725"/>
              <a:ext cx="215322" cy="129597"/>
            </a:xfrm>
            <a:prstGeom prst="rect">
              <a:avLst/>
            </a:prstGeom>
          </p:spPr>
          <p:txBody>
            <a:bodyPr lIns="50800" tIns="50800" rIns="50800" bIns="50800" rtlCol="0" anchor="ctr"/>
            <a:lstStyle/>
            <a:p>
              <a:pPr algn="ctr">
                <a:lnSpc>
                  <a:spcPts val="1620"/>
                </a:lnSpc>
              </a:pPr>
              <a:endParaRPr/>
            </a:p>
          </p:txBody>
        </p:sp>
      </p:grpSp>
      <p:sp>
        <p:nvSpPr>
          <p:cNvPr id="6" name="TextBox 6"/>
          <p:cNvSpPr txBox="1"/>
          <p:nvPr/>
        </p:nvSpPr>
        <p:spPr>
          <a:xfrm>
            <a:off x="1378965" y="4576823"/>
            <a:ext cx="16909035" cy="1304805"/>
          </a:xfrm>
          <a:prstGeom prst="rect">
            <a:avLst/>
          </a:prstGeom>
        </p:spPr>
        <p:txBody>
          <a:bodyPr lIns="0" tIns="0" rIns="0" bIns="0" rtlCol="0" anchor="t">
            <a:spAutoFit/>
          </a:bodyPr>
          <a:lstStyle/>
          <a:p>
            <a:pPr algn="l">
              <a:lnSpc>
                <a:spcPts val="9745"/>
              </a:lnSpc>
            </a:pPr>
            <a:r>
              <a:rPr lang="en-US" sz="9745">
                <a:solidFill>
                  <a:srgbClr val="DAE9FF"/>
                </a:solidFill>
                <a:latin typeface="Futura Display"/>
                <a:ea typeface="Futura Display"/>
                <a:cs typeface="Futura Display"/>
                <a:sym typeface="Futura Display"/>
              </a:rPr>
              <a:t>STRESS LEVELS ACROSS INDUSTRIES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2065" y="-159607"/>
            <a:ext cx="6951552" cy="10737335"/>
            <a:chOff x="0" y="-38100"/>
            <a:chExt cx="1565439" cy="2563126"/>
          </a:xfrm>
        </p:grpSpPr>
        <p:sp>
          <p:nvSpPr>
            <p:cNvPr id="3" name="Freeform 3"/>
            <p:cNvSpPr/>
            <p:nvPr/>
          </p:nvSpPr>
          <p:spPr>
            <a:xfrm>
              <a:off x="0" y="0"/>
              <a:ext cx="1565439" cy="2525026"/>
            </a:xfrm>
            <a:custGeom>
              <a:avLst/>
              <a:gdLst/>
              <a:ahLst/>
              <a:cxnLst/>
              <a:rect l="l" t="t" r="r" b="b"/>
              <a:pathLst>
                <a:path w="1565439" h="2525026">
                  <a:moveTo>
                    <a:pt x="0" y="0"/>
                  </a:moveTo>
                  <a:lnTo>
                    <a:pt x="1565439" y="0"/>
                  </a:lnTo>
                  <a:lnTo>
                    <a:pt x="1565439" y="2525026"/>
                  </a:lnTo>
                  <a:lnTo>
                    <a:pt x="0" y="2525026"/>
                  </a:lnTo>
                  <a:close/>
                </a:path>
              </a:pathLst>
            </a:custGeom>
            <a:solidFill>
              <a:srgbClr val="31356E"/>
            </a:solidFill>
          </p:spPr>
          <p:txBody>
            <a:bodyPr/>
            <a:lstStyle/>
            <a:p>
              <a:endParaRPr lang="en-IN"/>
            </a:p>
          </p:txBody>
        </p:sp>
        <p:sp>
          <p:nvSpPr>
            <p:cNvPr id="4" name="TextBox 4"/>
            <p:cNvSpPr txBox="1"/>
            <p:nvPr/>
          </p:nvSpPr>
          <p:spPr>
            <a:xfrm>
              <a:off x="0" y="-38100"/>
              <a:ext cx="1565439" cy="2563126"/>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spcBef>
                  <a:spcPct val="0"/>
                </a:spcBef>
              </a:pPr>
              <a:endParaRPr/>
            </a:p>
          </p:txBody>
        </p:sp>
      </p:grpSp>
      <p:grpSp>
        <p:nvGrpSpPr>
          <p:cNvPr id="5" name="Group 5"/>
          <p:cNvGrpSpPr/>
          <p:nvPr/>
        </p:nvGrpSpPr>
        <p:grpSpPr>
          <a:xfrm>
            <a:off x="-11575" y="5652986"/>
            <a:ext cx="6101592" cy="3842641"/>
            <a:chOff x="0" y="0"/>
            <a:chExt cx="1374034" cy="865335"/>
          </a:xfrm>
        </p:grpSpPr>
        <p:sp>
          <p:nvSpPr>
            <p:cNvPr id="6" name="Freeform 6"/>
            <p:cNvSpPr/>
            <p:nvPr/>
          </p:nvSpPr>
          <p:spPr>
            <a:xfrm>
              <a:off x="0" y="0"/>
              <a:ext cx="1374034" cy="865335"/>
            </a:xfrm>
            <a:custGeom>
              <a:avLst/>
              <a:gdLst/>
              <a:ahLst/>
              <a:cxnLst/>
              <a:rect l="l" t="t" r="r" b="b"/>
              <a:pathLst>
                <a:path w="1374034" h="865335">
                  <a:moveTo>
                    <a:pt x="64711" y="0"/>
                  </a:moveTo>
                  <a:lnTo>
                    <a:pt x="1309323" y="0"/>
                  </a:lnTo>
                  <a:cubicBezTo>
                    <a:pt x="1345062" y="0"/>
                    <a:pt x="1374034" y="28972"/>
                    <a:pt x="1374034" y="64711"/>
                  </a:cubicBezTo>
                  <a:lnTo>
                    <a:pt x="1374034" y="800624"/>
                  </a:lnTo>
                  <a:cubicBezTo>
                    <a:pt x="1374034" y="836363"/>
                    <a:pt x="1345062" y="865335"/>
                    <a:pt x="1309323" y="865335"/>
                  </a:cubicBezTo>
                  <a:lnTo>
                    <a:pt x="64711" y="865335"/>
                  </a:lnTo>
                  <a:cubicBezTo>
                    <a:pt x="28972" y="865335"/>
                    <a:pt x="0" y="836363"/>
                    <a:pt x="0" y="800624"/>
                  </a:cubicBezTo>
                  <a:lnTo>
                    <a:pt x="0" y="64711"/>
                  </a:lnTo>
                  <a:cubicBezTo>
                    <a:pt x="0" y="28972"/>
                    <a:pt x="28972" y="0"/>
                    <a:pt x="64711" y="0"/>
                  </a:cubicBezTo>
                  <a:close/>
                </a:path>
              </a:pathLst>
            </a:custGeom>
            <a:solidFill>
              <a:srgbClr val="DAE9FF"/>
            </a:solidFill>
          </p:spPr>
          <p:txBody>
            <a:bodyPr/>
            <a:lstStyle/>
            <a:p>
              <a:endParaRPr lang="en-IN"/>
            </a:p>
          </p:txBody>
        </p:sp>
        <p:sp>
          <p:nvSpPr>
            <p:cNvPr id="7" name="TextBox 7"/>
            <p:cNvSpPr txBox="1"/>
            <p:nvPr/>
          </p:nvSpPr>
          <p:spPr>
            <a:xfrm>
              <a:off x="0" y="-38100"/>
              <a:ext cx="1374034" cy="90343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723" y="353201"/>
            <a:ext cx="4404168" cy="2334305"/>
            <a:chOff x="0" y="0"/>
            <a:chExt cx="11980641" cy="6350000"/>
          </a:xfrm>
        </p:grpSpPr>
        <p:sp>
          <p:nvSpPr>
            <p:cNvPr id="9" name="Freeform 9"/>
            <p:cNvSpPr/>
            <p:nvPr/>
          </p:nvSpPr>
          <p:spPr>
            <a:xfrm>
              <a:off x="0" y="0"/>
              <a:ext cx="11980641" cy="6350000"/>
            </a:xfrm>
            <a:custGeom>
              <a:avLst/>
              <a:gdLst/>
              <a:ahLst/>
              <a:cxnLst/>
              <a:rect l="l" t="t" r="r" b="b"/>
              <a:pathLst>
                <a:path w="11980641" h="6350000">
                  <a:moveTo>
                    <a:pt x="9242209" y="6350000"/>
                  </a:moveTo>
                  <a:lnTo>
                    <a:pt x="2738432" y="6350000"/>
                  </a:lnTo>
                  <a:cubicBezTo>
                    <a:pt x="1225448" y="6350000"/>
                    <a:pt x="0" y="5895340"/>
                    <a:pt x="0" y="5334000"/>
                  </a:cubicBezTo>
                  <a:lnTo>
                    <a:pt x="0" y="1016000"/>
                  </a:lnTo>
                  <a:cubicBezTo>
                    <a:pt x="0" y="454660"/>
                    <a:pt x="1225448" y="0"/>
                    <a:pt x="2738432" y="0"/>
                  </a:cubicBezTo>
                  <a:lnTo>
                    <a:pt x="9242209" y="0"/>
                  </a:lnTo>
                  <a:cubicBezTo>
                    <a:pt x="10755193" y="0"/>
                    <a:pt x="11980641" y="454660"/>
                    <a:pt x="11980641" y="1016000"/>
                  </a:cubicBezTo>
                  <a:lnTo>
                    <a:pt x="11980641" y="5334000"/>
                  </a:lnTo>
                  <a:cubicBezTo>
                    <a:pt x="11980641" y="5895340"/>
                    <a:pt x="10755193" y="6350000"/>
                    <a:pt x="9242209" y="6350000"/>
                  </a:cubicBezTo>
                  <a:close/>
                </a:path>
              </a:pathLst>
            </a:custGeom>
            <a:blipFill>
              <a:blip r:embed="rId2"/>
              <a:stretch>
                <a:fillRect l="-5742" r="-5742"/>
              </a:stretch>
            </a:blipFill>
          </p:spPr>
          <p:txBody>
            <a:bodyPr/>
            <a:lstStyle/>
            <a:p>
              <a:endParaRPr lang="en-IN"/>
            </a:p>
          </p:txBody>
        </p:sp>
      </p:grpSp>
      <p:sp>
        <p:nvSpPr>
          <p:cNvPr id="10" name="Freeform 10"/>
          <p:cNvSpPr/>
          <p:nvPr/>
        </p:nvSpPr>
        <p:spPr>
          <a:xfrm>
            <a:off x="12824574" y="14654"/>
            <a:ext cx="5451703" cy="4482740"/>
          </a:xfrm>
          <a:custGeom>
            <a:avLst/>
            <a:gdLst/>
            <a:ahLst/>
            <a:cxnLst/>
            <a:rect l="l" t="t" r="r" b="b"/>
            <a:pathLst>
              <a:path w="7263699" h="4482740">
                <a:moveTo>
                  <a:pt x="0" y="0"/>
                </a:moveTo>
                <a:lnTo>
                  <a:pt x="7263699" y="0"/>
                </a:lnTo>
                <a:lnTo>
                  <a:pt x="7263699" y="4482740"/>
                </a:lnTo>
                <a:lnTo>
                  <a:pt x="0" y="4482740"/>
                </a:lnTo>
                <a:lnTo>
                  <a:pt x="0" y="0"/>
                </a:lnTo>
                <a:close/>
              </a:path>
            </a:pathLst>
          </a:custGeom>
          <a:blipFill>
            <a:blip r:embed="rId3"/>
            <a:stretch>
              <a:fillRect l="-15766" r="-17471"/>
            </a:stretch>
          </a:blipFill>
        </p:spPr>
        <p:txBody>
          <a:bodyPr/>
          <a:lstStyle/>
          <a:p>
            <a:endParaRPr lang="en-IN"/>
          </a:p>
        </p:txBody>
      </p:sp>
      <p:sp>
        <p:nvSpPr>
          <p:cNvPr id="11" name="TextBox 11"/>
          <p:cNvSpPr txBox="1"/>
          <p:nvPr/>
        </p:nvSpPr>
        <p:spPr>
          <a:xfrm>
            <a:off x="-304708" y="3699222"/>
            <a:ext cx="6796837" cy="1213040"/>
          </a:xfrm>
          <a:prstGeom prst="rect">
            <a:avLst/>
          </a:prstGeom>
        </p:spPr>
        <p:txBody>
          <a:bodyPr lIns="0" tIns="0" rIns="0" bIns="0" rtlCol="0" anchor="t">
            <a:spAutoFit/>
          </a:bodyPr>
          <a:lstStyle/>
          <a:p>
            <a:pPr algn="ctr">
              <a:lnSpc>
                <a:spcPts val="4605"/>
              </a:lnSpc>
            </a:pPr>
            <a:r>
              <a:rPr lang="en-US" sz="4797" dirty="0">
                <a:solidFill>
                  <a:srgbClr val="DAE9FF"/>
                </a:solidFill>
                <a:latin typeface="Futura Display"/>
                <a:ea typeface="Futura Display"/>
                <a:cs typeface="Futura Display"/>
                <a:sym typeface="Futura Display"/>
              </a:rPr>
              <a:t>WORK LOCATION AND GENDER INFLUENCE ON STRESS LEVELS</a:t>
            </a:r>
          </a:p>
        </p:txBody>
      </p:sp>
      <p:sp>
        <p:nvSpPr>
          <p:cNvPr id="12" name="Freeform 12"/>
          <p:cNvSpPr/>
          <p:nvPr/>
        </p:nvSpPr>
        <p:spPr>
          <a:xfrm>
            <a:off x="6590280" y="0"/>
            <a:ext cx="6514935" cy="4072119"/>
          </a:xfrm>
          <a:custGeom>
            <a:avLst/>
            <a:gdLst/>
            <a:ahLst/>
            <a:cxnLst/>
            <a:rect l="l" t="t" r="r" b="b"/>
            <a:pathLst>
              <a:path w="6514935" h="4072119">
                <a:moveTo>
                  <a:pt x="0" y="0"/>
                </a:moveTo>
                <a:lnTo>
                  <a:pt x="6514935" y="0"/>
                </a:lnTo>
                <a:lnTo>
                  <a:pt x="6514935" y="4072119"/>
                </a:lnTo>
                <a:lnTo>
                  <a:pt x="0" y="4072119"/>
                </a:lnTo>
                <a:lnTo>
                  <a:pt x="0" y="0"/>
                </a:lnTo>
                <a:close/>
              </a:path>
            </a:pathLst>
          </a:custGeom>
          <a:blipFill>
            <a:blip r:embed="rId4"/>
            <a:stretch>
              <a:fillRect t="-496" b="-496"/>
            </a:stretch>
          </a:blipFill>
        </p:spPr>
        <p:txBody>
          <a:bodyPr/>
          <a:lstStyle/>
          <a:p>
            <a:endParaRPr lang="en-IN"/>
          </a:p>
        </p:txBody>
      </p:sp>
      <p:sp>
        <p:nvSpPr>
          <p:cNvPr id="13" name="Freeform 13"/>
          <p:cNvSpPr/>
          <p:nvPr/>
        </p:nvSpPr>
        <p:spPr>
          <a:xfrm>
            <a:off x="8194096" y="4176005"/>
            <a:ext cx="9708943" cy="5995272"/>
          </a:xfrm>
          <a:custGeom>
            <a:avLst/>
            <a:gdLst/>
            <a:ahLst/>
            <a:cxnLst/>
            <a:rect l="l" t="t" r="r" b="b"/>
            <a:pathLst>
              <a:path w="9708943" h="5995272">
                <a:moveTo>
                  <a:pt x="0" y="0"/>
                </a:moveTo>
                <a:lnTo>
                  <a:pt x="9708943" y="0"/>
                </a:lnTo>
                <a:lnTo>
                  <a:pt x="9708943" y="5995272"/>
                </a:lnTo>
                <a:lnTo>
                  <a:pt x="0" y="5995272"/>
                </a:lnTo>
                <a:lnTo>
                  <a:pt x="0" y="0"/>
                </a:lnTo>
                <a:close/>
              </a:path>
            </a:pathLst>
          </a:custGeom>
          <a:blipFill>
            <a:blip r:embed="rId5"/>
            <a:stretch>
              <a:fillRect/>
            </a:stretch>
          </a:blipFill>
        </p:spPr>
        <p:txBody>
          <a:bodyPr/>
          <a:lstStyle/>
          <a:p>
            <a:endParaRPr lang="en-IN"/>
          </a:p>
        </p:txBody>
      </p:sp>
      <p:sp>
        <p:nvSpPr>
          <p:cNvPr id="14" name="TextBox 14"/>
          <p:cNvSpPr txBox="1"/>
          <p:nvPr/>
        </p:nvSpPr>
        <p:spPr>
          <a:xfrm>
            <a:off x="183981" y="5779135"/>
            <a:ext cx="5819457" cy="3590341"/>
          </a:xfrm>
          <a:prstGeom prst="rect">
            <a:avLst/>
          </a:prstGeom>
        </p:spPr>
        <p:txBody>
          <a:bodyPr lIns="0" tIns="0" rIns="0" bIns="0" rtlCol="0" anchor="t">
            <a:spAutoFit/>
          </a:bodyPr>
          <a:lstStyle/>
          <a:p>
            <a:pPr algn="ctr">
              <a:lnSpc>
                <a:spcPts val="3182"/>
              </a:lnSpc>
              <a:spcBef>
                <a:spcPct val="0"/>
              </a:spcBef>
            </a:pPr>
            <a:r>
              <a:rPr lang="en-US" sz="2272" dirty="0">
                <a:solidFill>
                  <a:srgbClr val="31356E"/>
                </a:solidFill>
                <a:latin typeface="Lexend Deca"/>
                <a:ea typeface="Lexend Deca"/>
                <a:cs typeface="Lexend Deca"/>
                <a:sym typeface="Lexend Deca"/>
              </a:rPr>
              <a:t>Work location plays a critical role in stress levels, with remote and hybrid workers reporting slightly higher stress than onsite workers. Additionally, gender disparities in high-stress levels are observed across different work arrangements, highlighting the nuanced interplay of work environments and demographics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925735"/>
            <a:ext cx="9246124" cy="11212735"/>
            <a:chOff x="0" y="0"/>
            <a:chExt cx="2082160" cy="2525026"/>
          </a:xfrm>
        </p:grpSpPr>
        <p:sp>
          <p:nvSpPr>
            <p:cNvPr id="3" name="Freeform 3"/>
            <p:cNvSpPr/>
            <p:nvPr/>
          </p:nvSpPr>
          <p:spPr>
            <a:xfrm>
              <a:off x="0" y="0"/>
              <a:ext cx="2082160" cy="2525026"/>
            </a:xfrm>
            <a:custGeom>
              <a:avLst/>
              <a:gdLst/>
              <a:ahLst/>
              <a:cxnLst/>
              <a:rect l="l" t="t" r="r" b="b"/>
              <a:pathLst>
                <a:path w="2082160" h="2525026">
                  <a:moveTo>
                    <a:pt x="0" y="0"/>
                  </a:moveTo>
                  <a:lnTo>
                    <a:pt x="2082160" y="0"/>
                  </a:lnTo>
                  <a:lnTo>
                    <a:pt x="2082160" y="2525026"/>
                  </a:lnTo>
                  <a:lnTo>
                    <a:pt x="0" y="2525026"/>
                  </a:lnTo>
                  <a:close/>
                </a:path>
              </a:pathLst>
            </a:custGeom>
            <a:solidFill>
              <a:srgbClr val="31356E"/>
            </a:solidFill>
          </p:spPr>
          <p:txBody>
            <a:bodyPr/>
            <a:lstStyle/>
            <a:p>
              <a:endParaRPr lang="en-IN"/>
            </a:p>
          </p:txBody>
        </p:sp>
        <p:sp>
          <p:nvSpPr>
            <p:cNvPr id="4" name="TextBox 4"/>
            <p:cNvSpPr txBox="1"/>
            <p:nvPr/>
          </p:nvSpPr>
          <p:spPr>
            <a:xfrm>
              <a:off x="0" y="-38100"/>
              <a:ext cx="2082160" cy="256312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067025" y="6075425"/>
            <a:ext cx="7400074" cy="3182875"/>
            <a:chOff x="0" y="0"/>
            <a:chExt cx="1666443" cy="716760"/>
          </a:xfrm>
        </p:grpSpPr>
        <p:sp>
          <p:nvSpPr>
            <p:cNvPr id="6" name="Freeform 6"/>
            <p:cNvSpPr/>
            <p:nvPr/>
          </p:nvSpPr>
          <p:spPr>
            <a:xfrm>
              <a:off x="0" y="0"/>
              <a:ext cx="1666443" cy="716760"/>
            </a:xfrm>
            <a:custGeom>
              <a:avLst/>
              <a:gdLst/>
              <a:ahLst/>
              <a:cxnLst/>
              <a:rect l="l" t="t" r="r" b="b"/>
              <a:pathLst>
                <a:path w="1666443" h="716760">
                  <a:moveTo>
                    <a:pt x="53356" y="0"/>
                  </a:moveTo>
                  <a:lnTo>
                    <a:pt x="1613087" y="0"/>
                  </a:lnTo>
                  <a:cubicBezTo>
                    <a:pt x="1642554" y="0"/>
                    <a:pt x="1666443" y="23888"/>
                    <a:pt x="1666443" y="53356"/>
                  </a:cubicBezTo>
                  <a:lnTo>
                    <a:pt x="1666443" y="663404"/>
                  </a:lnTo>
                  <a:cubicBezTo>
                    <a:pt x="1666443" y="677555"/>
                    <a:pt x="1660821" y="691126"/>
                    <a:pt x="1650815" y="701133"/>
                  </a:cubicBezTo>
                  <a:cubicBezTo>
                    <a:pt x="1640809" y="711139"/>
                    <a:pt x="1627238" y="716760"/>
                    <a:pt x="1613087" y="716760"/>
                  </a:cubicBezTo>
                  <a:lnTo>
                    <a:pt x="53356" y="716760"/>
                  </a:lnTo>
                  <a:cubicBezTo>
                    <a:pt x="23888" y="716760"/>
                    <a:pt x="0" y="692872"/>
                    <a:pt x="0" y="663404"/>
                  </a:cubicBezTo>
                  <a:lnTo>
                    <a:pt x="0" y="53356"/>
                  </a:lnTo>
                  <a:cubicBezTo>
                    <a:pt x="0" y="23888"/>
                    <a:pt x="23888" y="0"/>
                    <a:pt x="53356" y="0"/>
                  </a:cubicBezTo>
                  <a:close/>
                </a:path>
              </a:pathLst>
            </a:custGeom>
            <a:solidFill>
              <a:srgbClr val="DAE9FF"/>
            </a:solidFill>
          </p:spPr>
          <p:txBody>
            <a:bodyPr/>
            <a:lstStyle/>
            <a:p>
              <a:endParaRPr lang="en-IN"/>
            </a:p>
          </p:txBody>
        </p:sp>
        <p:sp>
          <p:nvSpPr>
            <p:cNvPr id="7" name="TextBox 7"/>
            <p:cNvSpPr txBox="1"/>
            <p:nvPr/>
          </p:nvSpPr>
          <p:spPr>
            <a:xfrm>
              <a:off x="0" y="-38100"/>
              <a:ext cx="1666443" cy="75486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0" y="0"/>
            <a:ext cx="9144000" cy="5246370"/>
          </a:xfrm>
          <a:custGeom>
            <a:avLst/>
            <a:gdLst/>
            <a:ahLst/>
            <a:cxnLst/>
            <a:rect l="l" t="t" r="r" b="b"/>
            <a:pathLst>
              <a:path w="9144000" h="5246370">
                <a:moveTo>
                  <a:pt x="0" y="0"/>
                </a:moveTo>
                <a:lnTo>
                  <a:pt x="9144000" y="0"/>
                </a:lnTo>
                <a:lnTo>
                  <a:pt x="9144000" y="5246370"/>
                </a:lnTo>
                <a:lnTo>
                  <a:pt x="0" y="5246370"/>
                </a:lnTo>
                <a:lnTo>
                  <a:pt x="0" y="0"/>
                </a:lnTo>
                <a:close/>
              </a:path>
            </a:pathLst>
          </a:custGeom>
          <a:blipFill>
            <a:blip r:embed="rId2"/>
            <a:stretch>
              <a:fillRect/>
            </a:stretch>
          </a:blipFill>
        </p:spPr>
        <p:txBody>
          <a:bodyPr/>
          <a:lstStyle/>
          <a:p>
            <a:endParaRPr lang="en-IN"/>
          </a:p>
        </p:txBody>
      </p:sp>
      <p:grpSp>
        <p:nvGrpSpPr>
          <p:cNvPr id="9" name="Group 9"/>
          <p:cNvGrpSpPr/>
          <p:nvPr/>
        </p:nvGrpSpPr>
        <p:grpSpPr>
          <a:xfrm>
            <a:off x="12406940" y="173279"/>
            <a:ext cx="2360615" cy="2746897"/>
            <a:chOff x="0" y="0"/>
            <a:chExt cx="698500" cy="812800"/>
          </a:xfrm>
        </p:grpSpPr>
        <p:sp>
          <p:nvSpPr>
            <p:cNvPr id="10" name="Freeform 10"/>
            <p:cNvSpPr/>
            <p:nvPr/>
          </p:nvSpPr>
          <p:spPr>
            <a:xfrm flipH="1">
              <a:off x="0" y="22731"/>
              <a:ext cx="698500" cy="767339"/>
            </a:xfrm>
            <a:custGeom>
              <a:avLst/>
              <a:gdLst/>
              <a:ahLst/>
              <a:cxnLst/>
              <a:rect l="l" t="t" r="r" b="b"/>
              <a:pathLst>
                <a:path w="698500" h="767339">
                  <a:moveTo>
                    <a:pt x="246934" y="36798"/>
                  </a:moveTo>
                  <a:lnTo>
                    <a:pt x="102316" y="120940"/>
                  </a:lnTo>
                  <a:cubicBezTo>
                    <a:pt x="38970" y="157796"/>
                    <a:pt x="0" y="225555"/>
                    <a:pt x="0" y="298843"/>
                  </a:cubicBezTo>
                  <a:lnTo>
                    <a:pt x="0" y="468495"/>
                  </a:lnTo>
                  <a:cubicBezTo>
                    <a:pt x="0" y="541783"/>
                    <a:pt x="38970" y="609542"/>
                    <a:pt x="102316" y="646398"/>
                  </a:cubicBezTo>
                  <a:lnTo>
                    <a:pt x="246934" y="730540"/>
                  </a:lnTo>
                  <a:cubicBezTo>
                    <a:pt x="310182" y="767338"/>
                    <a:pt x="388318" y="767338"/>
                    <a:pt x="451566" y="730540"/>
                  </a:cubicBezTo>
                  <a:lnTo>
                    <a:pt x="596184" y="646398"/>
                  </a:lnTo>
                  <a:cubicBezTo>
                    <a:pt x="659530" y="609542"/>
                    <a:pt x="698500" y="541783"/>
                    <a:pt x="698500" y="468495"/>
                  </a:cubicBezTo>
                  <a:lnTo>
                    <a:pt x="698500" y="298843"/>
                  </a:lnTo>
                  <a:cubicBezTo>
                    <a:pt x="698500" y="225555"/>
                    <a:pt x="659530" y="157796"/>
                    <a:pt x="596184" y="120940"/>
                  </a:cubicBezTo>
                  <a:lnTo>
                    <a:pt x="451566" y="36798"/>
                  </a:lnTo>
                  <a:cubicBezTo>
                    <a:pt x="388318" y="0"/>
                    <a:pt x="310182" y="0"/>
                    <a:pt x="246934" y="36798"/>
                  </a:cubicBezTo>
                  <a:close/>
                </a:path>
              </a:pathLst>
            </a:custGeom>
            <a:blipFill>
              <a:blip r:embed="rId3"/>
              <a:stretch>
                <a:fillRect l="-22265" t="-4263" r="-52061" b="-4263"/>
              </a:stretch>
            </a:blipFill>
            <a:ln w="142875" cap="rnd">
              <a:solidFill>
                <a:srgbClr val="FFFFFF"/>
              </a:solidFill>
              <a:prstDash val="solid"/>
              <a:round/>
            </a:ln>
          </p:spPr>
          <p:txBody>
            <a:bodyPr/>
            <a:lstStyle/>
            <a:p>
              <a:endParaRPr lang="en-IN"/>
            </a:p>
          </p:txBody>
        </p:sp>
      </p:grpSp>
      <p:sp>
        <p:nvSpPr>
          <p:cNvPr id="11" name="Freeform 11"/>
          <p:cNvSpPr/>
          <p:nvPr/>
        </p:nvSpPr>
        <p:spPr>
          <a:xfrm>
            <a:off x="377723" y="5246370"/>
            <a:ext cx="8162964" cy="5040630"/>
          </a:xfrm>
          <a:custGeom>
            <a:avLst/>
            <a:gdLst/>
            <a:ahLst/>
            <a:cxnLst/>
            <a:rect l="l" t="t" r="r" b="b"/>
            <a:pathLst>
              <a:path w="8162964" h="5040630">
                <a:moveTo>
                  <a:pt x="0" y="0"/>
                </a:moveTo>
                <a:lnTo>
                  <a:pt x="8162963" y="0"/>
                </a:lnTo>
                <a:lnTo>
                  <a:pt x="8162963" y="5040630"/>
                </a:lnTo>
                <a:lnTo>
                  <a:pt x="0" y="5040630"/>
                </a:lnTo>
                <a:lnTo>
                  <a:pt x="0" y="0"/>
                </a:lnTo>
                <a:close/>
              </a:path>
            </a:pathLst>
          </a:custGeom>
          <a:blipFill>
            <a:blip r:embed="rId4"/>
            <a:stretch>
              <a:fillRect/>
            </a:stretch>
          </a:blipFill>
        </p:spPr>
        <p:txBody>
          <a:bodyPr/>
          <a:lstStyle/>
          <a:p>
            <a:endParaRPr lang="en-IN"/>
          </a:p>
        </p:txBody>
      </p:sp>
      <p:sp>
        <p:nvSpPr>
          <p:cNvPr id="12" name="TextBox 12"/>
          <p:cNvSpPr txBox="1"/>
          <p:nvPr/>
        </p:nvSpPr>
        <p:spPr>
          <a:xfrm>
            <a:off x="9020325" y="3382797"/>
            <a:ext cx="9493475" cy="2114898"/>
          </a:xfrm>
          <a:prstGeom prst="rect">
            <a:avLst/>
          </a:prstGeom>
        </p:spPr>
        <p:txBody>
          <a:bodyPr lIns="0" tIns="0" rIns="0" bIns="0" rtlCol="0" anchor="t">
            <a:spAutoFit/>
          </a:bodyPr>
          <a:lstStyle/>
          <a:p>
            <a:pPr algn="ctr">
              <a:lnSpc>
                <a:spcPts val="5456"/>
              </a:lnSpc>
            </a:pPr>
            <a:r>
              <a:rPr lang="en-US" sz="5684">
                <a:solidFill>
                  <a:srgbClr val="DAE9FF"/>
                </a:solidFill>
                <a:latin typeface="Futura Display"/>
                <a:ea typeface="Futura Display"/>
                <a:cs typeface="Futura Display"/>
                <a:sym typeface="Futura Display"/>
              </a:rPr>
              <a:t>STRESS AND WORK PATTERNS </a:t>
            </a:r>
          </a:p>
          <a:p>
            <a:pPr algn="ctr">
              <a:lnSpc>
                <a:spcPts val="5456"/>
              </a:lnSpc>
            </a:pPr>
            <a:r>
              <a:rPr lang="en-US" sz="5684">
                <a:solidFill>
                  <a:srgbClr val="DAE9FF"/>
                </a:solidFill>
                <a:latin typeface="Futura Display"/>
                <a:ea typeface="Futura Display"/>
                <a:cs typeface="Futura Display"/>
                <a:sym typeface="Futura Display"/>
              </a:rPr>
              <a:t>ACROSS INDUSTRIES AND </a:t>
            </a:r>
          </a:p>
          <a:p>
            <a:pPr algn="ctr">
              <a:lnSpc>
                <a:spcPts val="5456"/>
              </a:lnSpc>
            </a:pPr>
            <a:r>
              <a:rPr lang="en-US" sz="5684">
                <a:solidFill>
                  <a:srgbClr val="DAE9FF"/>
                </a:solidFill>
                <a:latin typeface="Futura Display"/>
                <a:ea typeface="Futura Display"/>
                <a:cs typeface="Futura Display"/>
                <a:sym typeface="Futura Display"/>
              </a:rPr>
              <a:t>JOB ROLES</a:t>
            </a:r>
          </a:p>
        </p:txBody>
      </p:sp>
      <p:sp>
        <p:nvSpPr>
          <p:cNvPr id="13" name="TextBox 13"/>
          <p:cNvSpPr txBox="1"/>
          <p:nvPr/>
        </p:nvSpPr>
        <p:spPr>
          <a:xfrm>
            <a:off x="10410532" y="6449804"/>
            <a:ext cx="6713061" cy="2390267"/>
          </a:xfrm>
          <a:prstGeom prst="rect">
            <a:avLst/>
          </a:prstGeom>
        </p:spPr>
        <p:txBody>
          <a:bodyPr lIns="0" tIns="0" rIns="0" bIns="0" rtlCol="0" anchor="t">
            <a:spAutoFit/>
          </a:bodyPr>
          <a:lstStyle/>
          <a:p>
            <a:pPr algn="ctr">
              <a:lnSpc>
                <a:spcPts val="3177"/>
              </a:lnSpc>
              <a:spcBef>
                <a:spcPct val="0"/>
              </a:spcBef>
            </a:pPr>
            <a:r>
              <a:rPr lang="en-US" sz="2269">
                <a:solidFill>
                  <a:srgbClr val="31356E"/>
                </a:solidFill>
                <a:latin typeface="Lexend Deca"/>
                <a:ea typeface="Lexend Deca"/>
                <a:cs typeface="Lexend Deca"/>
                <a:sym typeface="Lexend Deca"/>
              </a:rPr>
              <a:t>Stress levels vary significantly across industries and job roles, with Education and Project Management showing higher average stress. Work pattern efficiency also differs based on job roles and work locations, revealing the impact of stress on workplace productivity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591</Words>
  <Application>Microsoft Office PowerPoint</Application>
  <PresentationFormat>Custom</PresentationFormat>
  <Paragraphs>99</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Lexend Deca</vt:lpstr>
      <vt:lpstr>Lazydog</vt:lpstr>
      <vt:lpstr>Arial</vt:lpstr>
      <vt:lpstr>TAN Nimbus</vt:lpstr>
      <vt:lpstr>Calibri</vt:lpstr>
      <vt:lpstr>Now</vt:lpstr>
      <vt:lpstr>Archivo Black</vt:lpstr>
      <vt:lpstr>League Spartan</vt:lpstr>
      <vt:lpstr>Futura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REPRESENTING DATA</dc:title>
  <cp:lastModifiedBy>Sushmitha Meduri</cp:lastModifiedBy>
  <cp:revision>13</cp:revision>
  <dcterms:created xsi:type="dcterms:W3CDTF">2006-08-16T00:00:00Z</dcterms:created>
  <dcterms:modified xsi:type="dcterms:W3CDTF">2025-05-05T01:28:09Z</dcterms:modified>
  <dc:identifier>DAGZCqyBNyY</dc:identifier>
</cp:coreProperties>
</file>